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6" r:id="rId2"/>
    <p:sldId id="316" r:id="rId3"/>
    <p:sldId id="304" r:id="rId4"/>
    <p:sldId id="314" r:id="rId5"/>
    <p:sldId id="315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5" r:id="rId14"/>
    <p:sldId id="32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6" r:id="rId25"/>
    <p:sldId id="337" r:id="rId26"/>
    <p:sldId id="338" r:id="rId27"/>
    <p:sldId id="339" r:id="rId28"/>
    <p:sldId id="305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13" r:id="rId37"/>
    <p:sldId id="347" r:id="rId38"/>
    <p:sldId id="348" r:id="rId39"/>
    <p:sldId id="349" r:id="rId40"/>
    <p:sldId id="350" r:id="rId41"/>
    <p:sldId id="351" r:id="rId42"/>
    <p:sldId id="352" r:id="rId43"/>
    <p:sldId id="306" r:id="rId44"/>
  </p:sldIdLst>
  <p:sldSz cx="9144000" cy="5143500" type="screen16x9"/>
  <p:notesSz cx="6858000" cy="9144000"/>
  <p:embeddedFontLst>
    <p:embeddedFont>
      <p:font typeface="Montserrat SemiBold" panose="020B0604020202020204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Montserrat Light" panose="020B0604020202020204" charset="0"/>
      <p:regular r:id="rId54"/>
      <p:bold r:id="rId55"/>
      <p:italic r:id="rId56"/>
      <p:boldItalic r:id="rId57"/>
    </p:embeddedFont>
    <p:embeddedFont>
      <p:font typeface="Montserrat ExtraBold" panose="020B0604020202020204" charset="-52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4">
          <p15:clr>
            <a:srgbClr val="A4A3A4"/>
          </p15:clr>
        </p15:guide>
        <p15:guide id="2" orient="horz" pos="144">
          <p15:clr>
            <a:srgbClr val="A4A3A4"/>
          </p15:clr>
        </p15:guide>
        <p15:guide id="3" pos="5616">
          <p15:clr>
            <a:srgbClr val="A4A3A4"/>
          </p15:clr>
        </p15:guide>
        <p15:guide id="4" orient="horz" pos="3096">
          <p15:clr>
            <a:srgbClr val="A4A3A4"/>
          </p15:clr>
        </p15:guide>
        <p15:guide id="5">
          <p15:clr>
            <a:srgbClr val="A4A3A4"/>
          </p15:clr>
        </p15:guide>
        <p15:guide id="6" pos="2808">
          <p15:clr>
            <a:srgbClr val="A4A3A4"/>
          </p15:clr>
        </p15:guide>
        <p15:guide id="7" pos="2952">
          <p15:clr>
            <a:srgbClr val="A4A3A4"/>
          </p15:clr>
        </p15:guide>
        <p15:guide id="8" orient="horz" pos="1584">
          <p15:clr>
            <a:srgbClr val="A4A3A4"/>
          </p15:clr>
        </p15:guide>
        <p15:guide id="9" pos="4143">
          <p15:clr>
            <a:srgbClr val="A4A3A4"/>
          </p15:clr>
        </p15:guide>
        <p15:guide id="10" pos="1440">
          <p15:clr>
            <a:srgbClr val="A4A3A4"/>
          </p15:clr>
        </p15:guide>
        <p15:guide id="11" orient="horz" pos="787">
          <p15:clr>
            <a:srgbClr val="A4A3A4"/>
          </p15:clr>
        </p15:guide>
        <p15:guide id="12" orient="horz" pos="466">
          <p15:clr>
            <a:srgbClr val="A4A3A4"/>
          </p15:clr>
        </p15:guide>
        <p15:guide id="13" pos="4284">
          <p15:clr>
            <a:srgbClr val="A4A3A4"/>
          </p15:clr>
        </p15:guide>
        <p15:guide id="15" pos="5760">
          <p15:clr>
            <a:srgbClr val="A4A3A4"/>
          </p15:clr>
        </p15:guide>
        <p15:guide id="16" pos="5472">
          <p15:clr>
            <a:srgbClr val="A4A3A4"/>
          </p15:clr>
        </p15:guide>
        <p15:guide id="17" pos="1584">
          <p15:clr>
            <a:srgbClr val="A4A3A4"/>
          </p15:clr>
        </p15:guide>
        <p15:guide id="18" orient="horz" pos="17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8603FDC-E32A-4AB5-989C-0864C3EAD2B8}" styleName="Themed Style 2 –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486" y="138"/>
      </p:cViewPr>
      <p:guideLst>
        <p:guide pos="144"/>
        <p:guide orient="horz" pos="144"/>
        <p:guide pos="5616"/>
        <p:guide orient="horz" pos="3096"/>
        <p:guide/>
        <p:guide pos="2808"/>
        <p:guide pos="2952"/>
        <p:guide orient="horz" pos="1584"/>
        <p:guide pos="4143"/>
        <p:guide pos="1440"/>
        <p:guide orient="horz" pos="787"/>
        <p:guide orient="horz" pos="466"/>
        <p:guide pos="4284"/>
        <p:guide pos="5760"/>
        <p:guide pos="5472"/>
        <p:guide pos="1584"/>
        <p:guide orient="horz" pos="17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af688e160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af688e160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9286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2918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0528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176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9205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456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829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6323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6570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449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1006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4422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964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1054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84320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00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1823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46591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32200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1874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6327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1904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2883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042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6364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011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9179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072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486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6058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90558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936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10635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4638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145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8203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7454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62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97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9305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9961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9413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.gif"/><Relationship Id="rId5" Type="http://schemas.openxmlformats.org/officeDocument/2006/relationships/image" Target="../media/image9.png"/><Relationship Id="rId4" Type="http://schemas.openxmlformats.org/officeDocument/2006/relationships/hyperlink" Target="https://www.exploit-db.com/ghdb/61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3.gif"/><Relationship Id="rId5" Type="http://schemas.openxmlformats.org/officeDocument/2006/relationships/hyperlink" Target="https://www.exploit-db.com/ghdb/5717" TargetMode="Externa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3.gif"/><Relationship Id="rId5" Type="http://schemas.openxmlformats.org/officeDocument/2006/relationships/image" Target="../media/image12.png"/><Relationship Id="rId4" Type="http://schemas.openxmlformats.org/officeDocument/2006/relationships/hyperlink" Target="https://www.exploit-db.com/ghdb/5000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3.gif"/><Relationship Id="rId5" Type="http://schemas.openxmlformats.org/officeDocument/2006/relationships/image" Target="../media/image13.png"/><Relationship Id="rId4" Type="http://schemas.openxmlformats.org/officeDocument/2006/relationships/hyperlink" Target="https://www.exploit-db.com/ghdb/529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3.gif"/><Relationship Id="rId5" Type="http://schemas.openxmlformats.org/officeDocument/2006/relationships/image" Target="../media/image14.png"/><Relationship Id="rId4" Type="http://schemas.openxmlformats.org/officeDocument/2006/relationships/hyperlink" Target="https://www.exploit-db.com/ghdb/3738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3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video" Target="../media/media1.mov"/><Relationship Id="rId7" Type="http://schemas.openxmlformats.org/officeDocument/2006/relationships/image" Target="../media/image19.png"/><Relationship Id="rId2" Type="http://schemas.microsoft.com/office/2007/relationships/media" Target="../media/media1.mov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8.jp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.gif"/><Relationship Id="rId5" Type="http://schemas.openxmlformats.org/officeDocument/2006/relationships/image" Target="../media/image20.png"/><Relationship Id="rId4" Type="http://schemas.openxmlformats.org/officeDocument/2006/relationships/hyperlink" Target="https://www.exploit-db.com/ghdb/5644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www.exploit-db.com/ghdb/5733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gif"/><Relationship Id="rId5" Type="http://schemas.openxmlformats.org/officeDocument/2006/relationships/image" Target="../media/image23.png"/><Relationship Id="rId4" Type="http://schemas.openxmlformats.org/officeDocument/2006/relationships/hyperlink" Target="https://www.exploit-db.com/ghdb/5747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3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28.png"/><Relationship Id="rId12" Type="http://schemas.openxmlformats.org/officeDocument/2006/relationships/image" Target="../media/image3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3.xml"/><Relationship Id="rId6" Type="http://schemas.microsoft.com/office/2007/relationships/hdphoto" Target="../media/hdphoto1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3.gif"/><Relationship Id="rId5" Type="http://schemas.openxmlformats.org/officeDocument/2006/relationships/image" Target="../media/image31.png"/><Relationship Id="rId4" Type="http://schemas.openxmlformats.org/officeDocument/2006/relationships/hyperlink" Target="https://www.exploit-db.com/ghdb/560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Relationship Id="rId6" Type="http://schemas.openxmlformats.org/officeDocument/2006/relationships/image" Target="../media/image3.gif"/><Relationship Id="rId5" Type="http://schemas.openxmlformats.org/officeDocument/2006/relationships/image" Target="../media/image32.png"/><Relationship Id="rId4" Type="http://schemas.openxmlformats.org/officeDocument/2006/relationships/hyperlink" Target="https://www.exploit-db.com/ghdb/5697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hyperlink" Target="https://www.exploit-db.com/ghdb/5695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9.xml"/><Relationship Id="rId6" Type="http://schemas.openxmlformats.org/officeDocument/2006/relationships/image" Target="../media/image3.gif"/><Relationship Id="rId5" Type="http://schemas.openxmlformats.org/officeDocument/2006/relationships/image" Target="../media/image39.png"/><Relationship Id="rId4" Type="http://schemas.openxmlformats.org/officeDocument/2006/relationships/hyperlink" Target="https://www.exploit-db.com/ghdb/34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0.xml"/><Relationship Id="rId6" Type="http://schemas.openxmlformats.org/officeDocument/2006/relationships/image" Target="../media/image3.gi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1.xml"/><Relationship Id="rId6" Type="http://schemas.openxmlformats.org/officeDocument/2006/relationships/image" Target="../media/image3.gi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3.gi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3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www.exploit-db.com/ghdb/5358" TargetMode="External"/><Relationship Id="rId9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6.xml"/><Relationship Id="rId6" Type="http://schemas.openxmlformats.org/officeDocument/2006/relationships/image" Target="../media/image3.gif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8.xml"/><Relationship Id="rId6" Type="http://schemas.openxmlformats.org/officeDocument/2006/relationships/image" Target="../media/image3.gif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9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3.gif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1.xml"/><Relationship Id="rId6" Type="http://schemas.openxmlformats.org/officeDocument/2006/relationships/image" Target="../media/image62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kultek/Zeus-Scanner" TargetMode="External"/><Relationship Id="rId3" Type="http://schemas.openxmlformats.org/officeDocument/2006/relationships/notesSlide" Target="../notesSlides/notesSlide43.xml"/><Relationship Id="rId7" Type="http://schemas.openxmlformats.org/officeDocument/2006/relationships/hyperlink" Target="https://ufonet.03c8.net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2.xml"/><Relationship Id="rId6" Type="http://schemas.openxmlformats.org/officeDocument/2006/relationships/hyperlink" Target="https://securitytrails.com/blog/google-hacking-techniques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habr.com/ru/post/283210/" TargetMode="External"/><Relationship Id="rId10" Type="http://schemas.openxmlformats.org/officeDocument/2006/relationships/image" Target="../media/image3.gif"/><Relationship Id="rId4" Type="http://schemas.openxmlformats.org/officeDocument/2006/relationships/hyperlink" Target="https://forum.antichat.ru/threads/425256/" TargetMode="External"/><Relationship Id="rId9" Type="http://schemas.openxmlformats.org/officeDocument/2006/relationships/hyperlink" Target="https://github.com/AlisamTechnology/ATSCA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/>
        </p:nvSpPr>
        <p:spPr>
          <a:xfrm>
            <a:off x="228600" y="3628662"/>
            <a:ext cx="8686800" cy="119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3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[</a:t>
            </a:r>
            <a:r>
              <a:rPr lang="en-US" sz="3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GoogleHacking</a:t>
            </a:r>
            <a:r>
              <a:rPr lang="en" sz="30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]</a:t>
            </a:r>
            <a:endParaRPr sz="30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951700" y="4495550"/>
            <a:ext cx="3240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  <p:pic>
        <p:nvPicPr>
          <p:cNvPr id="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340" y="1159676"/>
            <a:ext cx="1605320" cy="128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4763" y="416275"/>
            <a:ext cx="2734474" cy="27344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7;p13"/>
          <p:cNvSpPr txBox="1"/>
          <p:nvPr/>
        </p:nvSpPr>
        <p:spPr>
          <a:xfrm>
            <a:off x="2951700" y="4226150"/>
            <a:ext cx="32406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n" sz="1200" dirty="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ДОКЛАДЧИК:</a:t>
            </a:r>
            <a:r>
              <a:rPr lang="en" sz="12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[</a:t>
            </a:r>
            <a:r>
              <a:rPr lang="en-US" sz="1200" dirty="0">
                <a:solidFill>
                  <a:schemeClr val="bg1"/>
                </a:solidFill>
              </a:rPr>
              <a:t>l1th1um</a:t>
            </a:r>
            <a:r>
              <a:rPr lang="en" sz="1200" dirty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]</a:t>
            </a:r>
            <a:endParaRPr sz="1200" dirty="0">
              <a:solidFill>
                <a:srgbClr val="43434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3200" b="1" dirty="0">
                <a:solidFill>
                  <a:schemeClr val="bg1"/>
                </a:solidFill>
                <a:latin typeface="Montserrat ExtraBold" panose="020B0604020202020204" charset="-52"/>
              </a:rPr>
              <a:t>GHDB</a:t>
            </a:r>
            <a:endParaRPr lang="ru-RU" sz="320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Данный ресурс постоянно пополняется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дорками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, которые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категоризируются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следующим образом: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46930-4962-7047-9CF7-408BCC81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587" y="1675676"/>
            <a:ext cx="5489923" cy="2854760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918056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Montserrat ExtraBold" panose="020B0604020202020204" charset="-52"/>
              </a:rPr>
              <a:t>GHDB</a:t>
            </a:r>
            <a:endParaRPr lang="ru-RU" sz="200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  <a:latin typeface="Montserrat ExtraBold" panose="020B0604020202020204" charset="-52"/>
              </a:rPr>
              <a:t>FOOTHOLDS: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Позволяет найти веб-шеллы, публичные файловые менеджеры,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все сайты где существует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вебшелл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phpremoteview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: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intitle:"</a:t>
            </a: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phpremoteview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" </a:t>
            </a: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filetype:php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 "Name, Size, Type, Modify»</a:t>
            </a: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: </a:t>
            </a:r>
            <a:r>
              <a:rPr lang="en-GB" dirty="0">
                <a:latin typeface="Montserrat ExtraBold" panose="020B0604020202020204" charset="-52"/>
                <a:hlinkClick r:id="rId4"/>
              </a:rPr>
              <a:t>https://www.exploit-db.com/ghdb/615</a:t>
            </a:r>
            <a:endParaRPr lang="en-GB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GB" dirty="0">
                <a:latin typeface="Montserrat ExtraBold" panose="020B0604020202020204" charset="-52"/>
              </a:rPr>
              <a:t/>
            </a:r>
            <a:br>
              <a:rPr lang="en-GB" dirty="0">
                <a:latin typeface="Montserrat ExtraBold" panose="020B0604020202020204" charset="-52"/>
              </a:rPr>
            </a:br>
            <a:endParaRPr lang="en-GB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>
                <a:latin typeface="Montserrat ExtraBold" panose="020B0604020202020204" charset="-52"/>
              </a:rPr>
              <a:t/>
            </a:r>
            <a:br>
              <a:rPr lang="ru-RU" dirty="0">
                <a:latin typeface="Montserrat ExtraBold" panose="020B0604020202020204" charset="-52"/>
              </a:rPr>
            </a:br>
            <a:endParaRPr lang="ru-RU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67090D-8533-D34E-83F8-F4280F37D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49" y="2773058"/>
            <a:ext cx="8280400" cy="1651000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41534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7D4035-8662-BC4C-BB91-20A88AAE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75" y="2750964"/>
            <a:ext cx="4012200" cy="2336960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" y="0"/>
            <a:ext cx="8748479" cy="5022574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Montserrat ExtraBold" panose="020B0604020202020204" charset="-52"/>
              </a:rPr>
              <a:t>GHDB</a:t>
            </a:r>
            <a:endParaRPr lang="ru-RU" sz="200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  <a:latin typeface="Montserrat ExtraBold" panose="020B0604020202020204" charset="-52"/>
              </a:rPr>
              <a:t>FILES CONTAINING USERNAMES: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Такие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служат для того, чтобы искать файлы реестра, конфигурационные файлы,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логи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, файлы, содержащие историю введенных команд.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Найти все сайты, где существует файл </a:t>
            </a:r>
            <a:r>
              <a:rPr lang="en-US" dirty="0" err="1">
                <a:solidFill>
                  <a:schemeClr val="bg1"/>
                </a:solidFill>
                <a:latin typeface="Montserrat ExtraBold" panose="020B0604020202020204" charset="-52"/>
              </a:rPr>
              <a:t>sms.log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: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intitle:"index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 of" "</a:t>
            </a: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sms.log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"</a:t>
            </a: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: </a:t>
            </a: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GB" dirty="0">
                <a:latin typeface="Montserrat ExtraBold" panose="020B0604020202020204" charset="-52"/>
                <a:hlinkClick r:id="rId5"/>
              </a:rPr>
              <a:t>https://www.exploit-db.com/ghdb/5717</a:t>
            </a:r>
            <a:r>
              <a:rPr lang="en-GB" dirty="0">
                <a:latin typeface="Montserrat ExtraBold" panose="020B0604020202020204" charset="-52"/>
              </a:rPr>
              <a:t/>
            </a:r>
            <a:br>
              <a:rPr lang="en-GB" dirty="0">
                <a:latin typeface="Montserrat ExtraBold" panose="020B0604020202020204" charset="-52"/>
              </a:rPr>
            </a:br>
            <a:endParaRPr lang="en-GB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>
                <a:latin typeface="Montserrat ExtraBold" panose="020B0604020202020204" charset="-52"/>
              </a:rPr>
              <a:t/>
            </a:r>
            <a:br>
              <a:rPr lang="ru-RU" dirty="0">
                <a:latin typeface="Montserrat ExtraBold" panose="020B0604020202020204" charset="-52"/>
              </a:rPr>
            </a:br>
            <a:endParaRPr lang="ru-RU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95914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974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Montserrat ExtraBold" panose="020B0604020202020204" charset="-52"/>
              </a:rPr>
              <a:t>GHDB</a:t>
            </a:r>
            <a:endParaRPr lang="ru-RU" sz="200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  <a:latin typeface="Montserrat ExtraBold" panose="020B0604020202020204" charset="-52"/>
              </a:rPr>
              <a:t>FILES CONTAINING USERNAMES: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Найти все сайты, где существует файл</a:t>
            </a:r>
            <a:r>
              <a:rPr lang="en-US" dirty="0">
                <a:solidFill>
                  <a:schemeClr val="bg1"/>
                </a:solidFill>
                <a:latin typeface="Montserrat ExtraBold" panose="020B0604020202020204" charset="-52"/>
              </a:rPr>
              <a:t> .</a:t>
            </a:r>
            <a:r>
              <a:rPr lang="en-US" dirty="0" err="1">
                <a:solidFill>
                  <a:schemeClr val="bg1"/>
                </a:solidFill>
                <a:latin typeface="Montserrat ExtraBold" panose="020B0604020202020204" charset="-52"/>
              </a:rPr>
              <a:t>xls</a:t>
            </a:r>
            <a:r>
              <a:rPr lang="en-US" dirty="0">
                <a:solidFill>
                  <a:schemeClr val="bg1"/>
                </a:solidFill>
                <a:latin typeface="Montserrat ExtraBold" panose="020B0604020202020204" charset="-52"/>
              </a:rPr>
              <a:t>, 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содержащий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емейлы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и/или пароли: 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email password </a:t>
            </a:r>
            <a:r>
              <a:rPr lang="en-GB" dirty="0" err="1">
                <a:solidFill>
                  <a:schemeClr val="bg1"/>
                </a:solidFill>
                <a:latin typeface="Montserrat ExtraBold" panose="020B0604020202020204" charset="-52"/>
              </a:rPr>
              <a:t>filetype:xls</a:t>
            </a:r>
            <a:r>
              <a:rPr lang="en-GB" dirty="0">
                <a:latin typeface="Montserrat ExtraBold" panose="020B0604020202020204" charset="-52"/>
              </a:rPr>
              <a:t/>
            </a:r>
            <a:br>
              <a:rPr lang="en-GB" dirty="0">
                <a:latin typeface="Montserrat ExtraBold" panose="020B0604020202020204" charset="-52"/>
              </a:rPr>
            </a:br>
            <a:endParaRPr lang="en-GB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>
                <a:latin typeface="Montserrat ExtraBold" panose="020B0604020202020204" charset="-52"/>
              </a:rPr>
              <a:t/>
            </a:r>
            <a:br>
              <a:rPr lang="ru-RU" dirty="0">
                <a:latin typeface="Montserrat ExtraBold" panose="020B0604020202020204" charset="-52"/>
              </a:rPr>
            </a:br>
            <a:endParaRPr lang="ru-RU" dirty="0"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753898-A964-7A4E-9402-10B827109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817" y="1677010"/>
            <a:ext cx="6006365" cy="3372378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051355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SENSITIVE DIRECTORIES: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Поиск каталогов с различной информацией (личные документы, </a:t>
            </a:r>
            <a:r>
              <a:rPr lang="ru-RU" dirty="0" err="1">
                <a:solidFill>
                  <a:schemeClr val="bg1"/>
                </a:solidFill>
              </a:rPr>
              <a:t>конфиги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vpn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скрытые </a:t>
            </a:r>
            <a:r>
              <a:rPr lang="ru-RU" dirty="0" err="1">
                <a:solidFill>
                  <a:schemeClr val="bg1"/>
                </a:solidFill>
              </a:rPr>
              <a:t>репозитории</a:t>
            </a:r>
            <a:r>
              <a:rPr lang="ru-RU" dirty="0">
                <a:solidFill>
                  <a:schemeClr val="bg1"/>
                </a:solidFill>
              </a:rPr>
              <a:t> и т.д.)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Найти все сайты, где существует директория </a:t>
            </a:r>
            <a:r>
              <a:rPr lang="en-US" dirty="0">
                <a:solidFill>
                  <a:schemeClr val="bg1"/>
                </a:solidFill>
              </a:rPr>
              <a:t>docker </a:t>
            </a:r>
            <a:r>
              <a:rPr lang="ru-RU" dirty="0">
                <a:solidFill>
                  <a:schemeClr val="bg1"/>
                </a:solidFill>
              </a:rPr>
              <a:t>и файл </a:t>
            </a:r>
            <a:r>
              <a:rPr lang="en-US" dirty="0">
                <a:solidFill>
                  <a:schemeClr val="bg1"/>
                </a:solidFill>
              </a:rPr>
              <a:t>config</a:t>
            </a:r>
            <a:r>
              <a:rPr lang="ru-RU" dirty="0">
                <a:solidFill>
                  <a:schemeClr val="bg1"/>
                </a:solidFill>
              </a:rPr>
              <a:t>:</a:t>
            </a:r>
            <a:br>
              <a:rPr lang="ru-RU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 err="1">
                <a:solidFill>
                  <a:schemeClr val="bg1"/>
                </a:solidFill>
              </a:rPr>
              <a:t>intitle:"docker</a:t>
            </a:r>
            <a:r>
              <a:rPr lang="en-GB" dirty="0">
                <a:solidFill>
                  <a:schemeClr val="bg1"/>
                </a:solidFill>
              </a:rPr>
              <a:t>" </a:t>
            </a:r>
            <a:r>
              <a:rPr lang="en-GB" dirty="0" err="1">
                <a:solidFill>
                  <a:schemeClr val="bg1"/>
                </a:solidFill>
              </a:rPr>
              <a:t>intitle:"index</a:t>
            </a:r>
            <a:r>
              <a:rPr lang="en-GB" dirty="0">
                <a:solidFill>
                  <a:schemeClr val="bg1"/>
                </a:solidFill>
              </a:rPr>
              <a:t> of" config</a:t>
            </a:r>
            <a:endParaRPr lang="en-GB" dirty="0"/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en-GB" dirty="0">
                <a:hlinkClick r:id="rId4"/>
              </a:rPr>
              <a:t>https://www.exploit-db.com/ghdb/5000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AA03DF-B65A-444C-A327-66DE94310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428" y="1925689"/>
            <a:ext cx="4600478" cy="2498535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1124704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WEB SERVER DETECTION: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Поиск версии и иной информации о веб-сервере.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Найти все сайты, где существует раздел </a:t>
            </a:r>
            <a:r>
              <a:rPr lang="en-US" dirty="0">
                <a:solidFill>
                  <a:schemeClr val="bg1"/>
                </a:solidFill>
              </a:rPr>
              <a:t>server-status</a:t>
            </a:r>
            <a:r>
              <a:rPr lang="ru-RU" dirty="0">
                <a:solidFill>
                  <a:schemeClr val="bg1"/>
                </a:solidFill>
              </a:rPr>
              <a:t>:</a:t>
            </a:r>
            <a:br>
              <a:rPr lang="ru-RU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bg1"/>
                </a:solidFill>
              </a:rPr>
              <a:t>inurl:/server-status + "Server MPM:”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en-GB" dirty="0">
                <a:hlinkClick r:id="rId4"/>
              </a:rPr>
              <a:t>https://www.exploit-db.com/ghdb/5294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796362-8BBF-714F-A17E-D50567B83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5885" y="1628942"/>
            <a:ext cx="4592230" cy="2747427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33048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ru-RU" sz="1050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VULNERABLE FILES: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Поиск </a:t>
            </a:r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ru-RU" dirty="0" err="1">
                <a:solidFill>
                  <a:schemeClr val="bg1"/>
                </a:solidFill>
              </a:rPr>
              <a:t>криптов</a:t>
            </a:r>
            <a:r>
              <a:rPr lang="ru-RU" dirty="0">
                <a:solidFill>
                  <a:schemeClr val="bg1"/>
                </a:solidFill>
              </a:rPr>
              <a:t>, содержащих известные уязвимости.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Найти сайты, использующие скрипт, позволяющий выгрузить произвольный файл с сервера:</a:t>
            </a:r>
            <a:br>
              <a:rPr lang="ru-RU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 err="1">
                <a:solidFill>
                  <a:schemeClr val="bg1"/>
                </a:solidFill>
              </a:rPr>
              <a:t>allinurl:forcedownload.php?file</a:t>
            </a:r>
            <a:r>
              <a:rPr lang="en-GB" dirty="0">
                <a:solidFill>
                  <a:schemeClr val="bg1"/>
                </a:solidFill>
              </a:rPr>
              <a:t>=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en-GB" dirty="0">
                <a:hlinkClick r:id="rId4"/>
              </a:rPr>
              <a:t>https://www.exploit-db.com/ghdb/3738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45755-5321-B14F-A112-B7D29AB72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8219" y="1607525"/>
            <a:ext cx="4947562" cy="2831472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820685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VULNERABLE SERVERS: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Поиск инсталляционных скриптов, веб-шеллов, открытых административных консолей и </a:t>
            </a:r>
            <a:r>
              <a:rPr lang="ru-RU" dirty="0" err="1">
                <a:solidFill>
                  <a:schemeClr val="bg1"/>
                </a:solidFill>
              </a:rPr>
              <a:t>т.д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Данный </a:t>
            </a: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 может быть использован для поиска уязвимых или взломанных северов которые позволяют обратиться к </a:t>
            </a:r>
            <a:r>
              <a:rPr lang="en-GB" dirty="0">
                <a:solidFill>
                  <a:schemeClr val="bg1"/>
                </a:solidFill>
              </a:rPr>
              <a:t>/proc/self/</a:t>
            </a:r>
            <a:r>
              <a:rPr lang="en-GB" dirty="0" err="1">
                <a:solidFill>
                  <a:schemeClr val="bg1"/>
                </a:solidFill>
              </a:rPr>
              <a:t>cwd</a:t>
            </a:r>
            <a:r>
              <a:rPr lang="en-GB" dirty="0">
                <a:solidFill>
                  <a:schemeClr val="bg1"/>
                </a:solidFill>
              </a:rPr>
              <a:t>/.</a:t>
            </a:r>
            <a:endParaRPr lang="ru-RU" dirty="0"/>
          </a:p>
          <a:p>
            <a:pPr marL="114300" indent="0">
              <a:buNone/>
            </a:pPr>
            <a:r>
              <a:rPr lang="en-GB" dirty="0">
                <a:solidFill>
                  <a:schemeClr val="bg1"/>
                </a:solidFill>
              </a:rPr>
              <a:t/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inurl</a:t>
            </a:r>
            <a:r>
              <a:rPr lang="en-GB" dirty="0">
                <a:solidFill>
                  <a:schemeClr val="bg1"/>
                </a:solidFill>
              </a:rPr>
              <a:t>:/proc/self/</a:t>
            </a:r>
            <a:r>
              <a:rPr lang="en-GB" dirty="0" err="1">
                <a:solidFill>
                  <a:schemeClr val="bg1"/>
                </a:solidFill>
              </a:rPr>
              <a:t>cwd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5BDE3-53C4-134C-8AEF-291BB9D47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4413" y="2219736"/>
            <a:ext cx="4109860" cy="2810503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868128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 для поиска уязвимых веб-северов на </a:t>
            </a:r>
            <a:r>
              <a:rPr lang="en-US" dirty="0" err="1">
                <a:solidFill>
                  <a:schemeClr val="bg1"/>
                </a:solidFill>
              </a:rPr>
              <a:t>RPi</a:t>
            </a:r>
            <a:r>
              <a:rPr lang="ru-RU" dirty="0">
                <a:solidFill>
                  <a:schemeClr val="bg1"/>
                </a:solidFill>
              </a:rPr>
              <a:t>: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GOOGLE: </a:t>
            </a:r>
            <a:r>
              <a:rPr lang="en-GB" dirty="0" err="1">
                <a:solidFill>
                  <a:schemeClr val="bg1"/>
                </a:solidFill>
              </a:rPr>
              <a:t>intitle:RPi</a:t>
            </a:r>
            <a:r>
              <a:rPr lang="en-GB" dirty="0">
                <a:solidFill>
                  <a:schemeClr val="bg1"/>
                </a:solidFill>
              </a:rPr>
              <a:t> Cam Control  </a:t>
            </a:r>
            <a:r>
              <a:rPr lang="en-GB" dirty="0" err="1">
                <a:solidFill>
                  <a:schemeClr val="bg1"/>
                </a:solidFill>
              </a:rPr>
              <a:t>inurl:preview.php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bg1"/>
                </a:solidFill>
              </a:rPr>
              <a:t>SHODAN: RPI cam</a:t>
            </a:r>
          </a:p>
          <a:p>
            <a:pPr marL="114300" indent="0">
              <a:buNone/>
            </a:pPr>
            <a:r>
              <a:rPr lang="ru-RU" dirty="0"/>
              <a:t/>
            </a:r>
            <a:br>
              <a:rPr lang="ru-RU" dirty="0"/>
            </a:br>
            <a:endParaRPr lang="ru-RU" dirty="0"/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48F92-26E1-2240-B8C3-AB8AF037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0" y="2073757"/>
            <a:ext cx="4477411" cy="2545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8AD9D0-491C-8340-B9F9-34F0D12B5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678" y="1737358"/>
            <a:ext cx="4231879" cy="3051735"/>
          </a:xfrm>
          <a:prstGeom prst="rect">
            <a:avLst/>
          </a:prstGeom>
        </p:spPr>
      </p:pic>
      <p:pic>
        <p:nvPicPr>
          <p:cNvPr id="5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608669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				      RCE!</a:t>
            </a:r>
            <a:r>
              <a:rPr lang="ru-RU" dirty="0">
                <a:solidFill>
                  <a:schemeClr val="bg1"/>
                </a:solidFill>
              </a:rPr>
              <a:t/>
            </a:r>
            <a:br>
              <a:rPr lang="ru-RU" dirty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blog.reigningshells.com</a:t>
            </a:r>
            <a:r>
              <a:rPr lang="en-GB" dirty="0">
                <a:solidFill>
                  <a:schemeClr val="bg1"/>
                </a:solidFill>
              </a:rPr>
              <a:t>/2018/09/hacking-</a:t>
            </a:r>
            <a:r>
              <a:rPr lang="en-GB" dirty="0" err="1">
                <a:solidFill>
                  <a:schemeClr val="bg1"/>
                </a:solidFill>
              </a:rPr>
              <a:t>rpi</a:t>
            </a:r>
            <a:r>
              <a:rPr lang="en-GB" dirty="0">
                <a:solidFill>
                  <a:schemeClr val="bg1"/>
                </a:solidFill>
              </a:rPr>
              <a:t>-cam-web-</a:t>
            </a:r>
            <a:r>
              <a:rPr lang="en-GB" dirty="0" err="1">
                <a:solidFill>
                  <a:schemeClr val="bg1"/>
                </a:solidFill>
              </a:rPr>
              <a:t>interface.html</a:t>
            </a:r>
            <a:endParaRPr lang="en-GB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www.exploit-db.com</a:t>
            </a:r>
            <a:r>
              <a:rPr lang="en-GB" dirty="0">
                <a:solidFill>
                  <a:schemeClr val="bg1"/>
                </a:solidFill>
              </a:rPr>
              <a:t>/exploits/45361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06B61E-BF78-124B-9850-5753776DF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750" y="971339"/>
            <a:ext cx="3746500" cy="876300"/>
          </a:xfrm>
          <a:prstGeom prst="rect">
            <a:avLst/>
          </a:prstGeom>
        </p:spPr>
      </p:pic>
      <p:pic>
        <p:nvPicPr>
          <p:cNvPr id="7" name="Online Media 6" descr="2020-02-25 17.48.31">
            <a:hlinkClick r:id="" action="ppaction://media"/>
            <a:hlinkHover r:id="" action="ppaction://ole?verb=0"/>
            <a:extLst>
              <a:ext uri="{FF2B5EF4-FFF2-40B4-BE49-F238E27FC236}">
                <a16:creationId xmlns:a16="http://schemas.microsoft.com/office/drawing/2014/main" id="{DDE0EF2F-A610-C443-83A9-1C882493F74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867115" y="1847639"/>
            <a:ext cx="3175000" cy="2514600"/>
          </a:xfrm>
          <a:prstGeom prst="rect">
            <a:avLst/>
          </a:prstGeom>
        </p:spPr>
      </p:pic>
      <p:pic>
        <p:nvPicPr>
          <p:cNvPr id="5" name="Google Shape;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041711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89560" y="76200"/>
            <a:ext cx="8527499" cy="5365474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Определения</a:t>
            </a:r>
          </a:p>
          <a:p>
            <a:pPr marL="114300" indent="0" algn="ctr">
              <a:buNone/>
            </a:pPr>
            <a:endParaRPr lang="en-US" sz="2000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Google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Dork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или 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Google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Dork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Queries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(GDQ) — это набор запросов для выявления грубейших ошибок в безопасности (всего, что должным образом не спрятано от поисковых роботов).</a:t>
            </a: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Для краткости такие запросы называют 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гугл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или просто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дорками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Поисковые роботы, безостановочно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сканирующе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интернет, помимо информации, полезной обычному пользователю, часто фиксируют то, что может быть использовано злоумышленниками при атаке на веб-ресурс. Например, ошибки скриптов и файлы с важной информацией (начиная от конфигурационных файлов и логов, заканчивая файлами с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аутентификационными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данными и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бэкапами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 баз данных).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069058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4902118" cy="4930410"/>
          </a:xfrm>
        </p:spPr>
        <p:txBody>
          <a:bodyPr/>
          <a:lstStyle/>
          <a:p>
            <a:pPr marL="114300" indent="0" algn="ctr"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ERROR MESSAGES: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Поиск ошибок и предупреждений которые, могут раскрывать важную информацию, начиная от версии CMS до паролей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nn-NO" dirty="0">
                <a:solidFill>
                  <a:schemeClr val="bg1"/>
                </a:solidFill>
              </a:rPr>
              <a:t>intitle:"Error log for /LM/"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https://www.exploit-db.com/ghdb/5644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598" y="700649"/>
            <a:ext cx="3858894" cy="4229761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868331" y="78408"/>
            <a:ext cx="11072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dirty="0"/>
          </a:p>
        </p:txBody>
      </p:sp>
      <p:pic>
        <p:nvPicPr>
          <p:cNvPr id="5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51797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Files containing juicy info: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Сертификаты, </a:t>
            </a:r>
            <a:r>
              <a:rPr lang="ru-RU" dirty="0" err="1">
                <a:solidFill>
                  <a:schemeClr val="bg1"/>
                </a:solidFill>
              </a:rPr>
              <a:t>бэкапы</a:t>
            </a:r>
            <a:r>
              <a:rPr lang="ru-RU" dirty="0">
                <a:solidFill>
                  <a:schemeClr val="bg1"/>
                </a:solidFill>
              </a:rPr>
              <a:t>, электронные письма, </a:t>
            </a:r>
            <a:r>
              <a:rPr lang="ru-RU" dirty="0" err="1">
                <a:solidFill>
                  <a:schemeClr val="bg1"/>
                </a:solidFill>
              </a:rPr>
              <a:t>логи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intitle:index.of</a:t>
            </a:r>
            <a:r>
              <a:rPr lang="en-US" dirty="0">
                <a:solidFill>
                  <a:schemeClr val="bg1"/>
                </a:solidFill>
              </a:rPr>
              <a:t> "keys.txt"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https://www.exploit-db.com/ghdb/5733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594" y="1767436"/>
            <a:ext cx="3122363" cy="11098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627" y="1590862"/>
            <a:ext cx="5054820" cy="1699326"/>
          </a:xfrm>
          <a:prstGeom prst="rect">
            <a:avLst/>
          </a:prstGeom>
        </p:spPr>
      </p:pic>
      <p:pic>
        <p:nvPicPr>
          <p:cNvPr id="6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417650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Files containing passwords: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для поиска логинов и паролей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intext</a:t>
            </a:r>
            <a:r>
              <a:rPr lang="en-US" dirty="0">
                <a:solidFill>
                  <a:schemeClr val="bg1"/>
                </a:solidFill>
              </a:rPr>
              <a:t>:"username=" AND "password=" </a:t>
            </a:r>
            <a:r>
              <a:rPr lang="en-US" dirty="0" err="1">
                <a:solidFill>
                  <a:schemeClr val="bg1"/>
                </a:solidFill>
              </a:rPr>
              <a:t>ext:log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https://www.exploit-db.com/ghdb/5747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616" y="1336914"/>
            <a:ext cx="4299998" cy="2724281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9270455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Sensitive Online Shopping Info: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для поиска информации, связанной с онлайн шоппингом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457" y="1366673"/>
            <a:ext cx="5618316" cy="6260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866" y="2184074"/>
            <a:ext cx="4077498" cy="2690624"/>
          </a:xfrm>
          <a:prstGeom prst="rect">
            <a:avLst/>
          </a:prstGeom>
        </p:spPr>
      </p:pic>
      <p:pic>
        <p:nvPicPr>
          <p:cNvPr id="5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777552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Sensitive Online Shopping Info</a:t>
            </a:r>
            <a:r>
              <a:rPr lang="ru-RU" b="1" dirty="0">
                <a:solidFill>
                  <a:schemeClr val="bg1"/>
                </a:solidFill>
              </a:rPr>
              <a:t> - </a:t>
            </a:r>
            <a:r>
              <a:rPr lang="ru-RU" dirty="0">
                <a:solidFill>
                  <a:schemeClr val="bg1"/>
                </a:solidFill>
              </a:rPr>
              <a:t>на </a:t>
            </a:r>
            <a:r>
              <a:rPr lang="en-US" dirty="0">
                <a:solidFill>
                  <a:schemeClr val="bg1"/>
                </a:solidFill>
              </a:rPr>
              <a:t>GHDB </a:t>
            </a:r>
            <a:r>
              <a:rPr lang="ru-RU" dirty="0">
                <a:solidFill>
                  <a:schemeClr val="bg1"/>
                </a:solidFill>
              </a:rPr>
              <a:t>подобные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– все ПАЖИЛЫЕ, поэтому мы можем прибегнуть к следующему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823" y="1305384"/>
            <a:ext cx="3963632" cy="3671575"/>
          </a:xfrm>
          <a:prstGeom prst="rect">
            <a:avLst/>
          </a:prstGeom>
        </p:spPr>
      </p:pic>
      <p:pic>
        <p:nvPicPr>
          <p:cNvPr id="1026" name="Picture 2" descr="Картинки по запросу obey 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19050">
            <a:off x="1520772" y="2826438"/>
            <a:ext cx="2226456" cy="222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2" name="Picture 18" descr="Картинки по запросу anonymous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03777">
            <a:off x="-152804" y="1533897"/>
            <a:ext cx="2329466" cy="23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swag .p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26801">
            <a:off x="290012" y="1846639"/>
            <a:ext cx="1855696" cy="123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Картинки по запросу money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28" y="1104649"/>
            <a:ext cx="3189377" cy="40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oogle Shape;6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69;p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518369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в открытом доступе зачастую быстро становятся ПАЖИЛЫМИ и сайты, на которых они были упомянуты, в свою очередь мешают нормальному поиску так же, как и оперативное удаление </a:t>
            </a:r>
            <a:r>
              <a:rPr lang="ru-RU" dirty="0" err="1">
                <a:solidFill>
                  <a:schemeClr val="bg1"/>
                </a:solidFill>
              </a:rPr>
              <a:t>гуглом</a:t>
            </a:r>
            <a:r>
              <a:rPr lang="ru-RU" dirty="0">
                <a:solidFill>
                  <a:schemeClr val="bg1"/>
                </a:solidFill>
              </a:rPr>
              <a:t> выдачи по таким </a:t>
            </a:r>
            <a:r>
              <a:rPr lang="ru-RU" dirty="0" err="1">
                <a:solidFill>
                  <a:schemeClr val="bg1"/>
                </a:solidFill>
              </a:rPr>
              <a:t>доркам</a:t>
            </a:r>
            <a:r>
              <a:rPr lang="ru-RU" dirty="0">
                <a:solidFill>
                  <a:schemeClr val="bg1"/>
                </a:solidFill>
              </a:rPr>
              <a:t> и баг </a:t>
            </a:r>
            <a:r>
              <a:rPr lang="ru-RU" dirty="0" err="1">
                <a:solidFill>
                  <a:schemeClr val="bg1"/>
                </a:solidFill>
              </a:rPr>
              <a:t>фиксингу</a:t>
            </a:r>
            <a:r>
              <a:rPr lang="ru-RU" dirty="0">
                <a:solidFill>
                  <a:schemeClr val="bg1"/>
                </a:solidFill>
              </a:rPr>
              <a:t> веб движков и </a:t>
            </a:r>
            <a:r>
              <a:rPr lang="ru-RU" dirty="0" err="1">
                <a:solidFill>
                  <a:schemeClr val="bg1"/>
                </a:solidFill>
              </a:rPr>
              <a:t>конфигов</a:t>
            </a:r>
            <a:r>
              <a:rPr lang="ru-RU" dirty="0">
                <a:solidFill>
                  <a:schemeClr val="bg1"/>
                </a:solidFill>
              </a:rPr>
              <a:t> (решается с помощью </a:t>
            </a:r>
            <a:r>
              <a:rPr lang="ru-RU" dirty="0" err="1">
                <a:solidFill>
                  <a:schemeClr val="bg1"/>
                </a:solidFill>
              </a:rPr>
              <a:t>просмостра</a:t>
            </a:r>
            <a:r>
              <a:rPr lang="ru-RU" dirty="0">
                <a:solidFill>
                  <a:schemeClr val="bg1"/>
                </a:solidFill>
              </a:rPr>
              <a:t> сохраненной копии страницы)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98293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ru-RU" b="1" dirty="0" err="1">
                <a:solidFill>
                  <a:schemeClr val="bg1"/>
                </a:solidFill>
              </a:rPr>
              <a:t>Network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or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vulnerability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b="1" dirty="0" err="1">
                <a:solidFill>
                  <a:schemeClr val="bg1"/>
                </a:solidFill>
              </a:rPr>
              <a:t>data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Ищем информацию о сети </a:t>
            </a:r>
            <a:r>
              <a:rPr lang="ru-RU" dirty="0" err="1">
                <a:solidFill>
                  <a:schemeClr val="bg1"/>
                </a:solidFill>
              </a:rPr>
              <a:t>проидексированную</a:t>
            </a:r>
            <a:r>
              <a:rPr lang="ru-RU" dirty="0">
                <a:solidFill>
                  <a:schemeClr val="bg1"/>
                </a:solidFill>
              </a:rPr>
              <a:t> на веб ресурсах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intitle</a:t>
            </a:r>
            <a:r>
              <a:rPr lang="en-US" dirty="0">
                <a:solidFill>
                  <a:schemeClr val="bg1"/>
                </a:solidFill>
              </a:rPr>
              <a:t>:"Cacti" AND </a:t>
            </a:r>
            <a:r>
              <a:rPr lang="en-US" dirty="0" err="1">
                <a:solidFill>
                  <a:schemeClr val="bg1"/>
                </a:solidFill>
              </a:rPr>
              <a:t>inurl</a:t>
            </a:r>
            <a:r>
              <a:rPr lang="en-US" dirty="0">
                <a:solidFill>
                  <a:schemeClr val="bg1"/>
                </a:solidFill>
              </a:rPr>
              <a:t>:"/monitor/</a:t>
            </a:r>
            <a:r>
              <a:rPr lang="en-US" dirty="0" err="1">
                <a:solidFill>
                  <a:schemeClr val="bg1"/>
                </a:solidFill>
              </a:rPr>
              <a:t>monitor.php</a:t>
            </a:r>
            <a:r>
              <a:rPr lang="en-US" dirty="0">
                <a:solidFill>
                  <a:schemeClr val="bg1"/>
                </a:solidFill>
              </a:rPr>
              <a:t>"</a:t>
            </a:r>
          </a:p>
          <a:p>
            <a:pPr marL="114300" indent="0">
              <a:buNone/>
            </a:pPr>
            <a:r>
              <a:rPr lang="ru-RU" b="1" dirty="0" err="1">
                <a:solidFill>
                  <a:schemeClr val="bg1"/>
                </a:solidFill>
              </a:rPr>
              <a:t>Дорк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https://www.exploit-db.com/ghdb/5600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75" y="1481468"/>
            <a:ext cx="8744109" cy="2516373"/>
          </a:xfrm>
          <a:prstGeom prst="rect">
            <a:avLst/>
          </a:prstGeom>
        </p:spPr>
      </p:pic>
      <p:pic>
        <p:nvPicPr>
          <p:cNvPr id="5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62997785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Pages containing login portals: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Ищем формы авторизации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site:*/</a:t>
            </a:r>
            <a:r>
              <a:rPr lang="en-US" dirty="0" err="1">
                <a:solidFill>
                  <a:schemeClr val="bg1"/>
                </a:solidFill>
              </a:rPr>
              <a:t>AdminPanel.php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b="1" dirty="0" err="1">
                <a:solidFill>
                  <a:schemeClr val="bg1"/>
                </a:solidFill>
              </a:rPr>
              <a:t>Дорк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https://www.exploit-db.com/ghdb/5697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215" y="1380878"/>
            <a:ext cx="3550800" cy="2965680"/>
          </a:xfrm>
          <a:prstGeom prst="rect">
            <a:avLst/>
          </a:prstGeom>
        </p:spPr>
      </p:pic>
      <p:pic>
        <p:nvPicPr>
          <p:cNvPr id="7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625206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228600" y="0"/>
            <a:ext cx="8607150" cy="493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Font typeface="Arial"/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Advisories and Vulnerabilities:</a:t>
            </a: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Сайты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на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уязвимых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версиях</a:t>
            </a:r>
            <a:r>
              <a:rPr lang="en-US" dirty="0">
                <a:solidFill>
                  <a:schemeClr val="bg1"/>
                </a:solidFill>
              </a:rPr>
              <a:t> CMS</a:t>
            </a:r>
            <a:r>
              <a:rPr lang="ru-RU" dirty="0">
                <a:solidFill>
                  <a:schemeClr val="bg1"/>
                </a:solidFill>
              </a:rPr>
              <a:t> и всякое такое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inurl</a:t>
            </a:r>
            <a:r>
              <a:rPr lang="en-US" dirty="0">
                <a:solidFill>
                  <a:schemeClr val="bg1"/>
                </a:solidFill>
              </a:rPr>
              <a:t>:/</a:t>
            </a:r>
            <a:r>
              <a:rPr lang="en-US" dirty="0" err="1">
                <a:solidFill>
                  <a:schemeClr val="bg1"/>
                </a:solidFill>
              </a:rPr>
              <a:t>cmsinstall</a:t>
            </a:r>
            <a:r>
              <a:rPr lang="en-US" dirty="0">
                <a:solidFill>
                  <a:schemeClr val="bg1"/>
                </a:solidFill>
              </a:rPr>
              <a:t>/install </a:t>
            </a:r>
            <a:r>
              <a:rPr lang="en-US" dirty="0" err="1">
                <a:solidFill>
                  <a:schemeClr val="bg1"/>
                </a:solidFill>
              </a:rPr>
              <a:t>ext:aspx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hlinkClick r:id="rId4"/>
              </a:rPr>
              <a:t>https://www.exploit-db.com/ghdb/5695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024" y="1231757"/>
            <a:ext cx="3932255" cy="3183077"/>
          </a:xfrm>
          <a:prstGeom prst="rect">
            <a:avLst/>
          </a:prstGeom>
        </p:spPr>
      </p:pic>
      <p:pic>
        <p:nvPicPr>
          <p:cNvPr id="6146" name="Picture 2" descr="Картинки по запросу без уважения мем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850" y="1078174"/>
            <a:ext cx="28575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27929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Various Online Devices: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Принтеры, роутеры, системы мониторинга и </a:t>
            </a:r>
            <a:r>
              <a:rPr lang="ru-RU" dirty="0" err="1">
                <a:solidFill>
                  <a:schemeClr val="bg1"/>
                </a:solidFill>
              </a:rPr>
              <a:t>т.д</a:t>
            </a:r>
            <a:r>
              <a:rPr lang="ru-RU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Похожее изображение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41" y="1017504"/>
            <a:ext cx="2706659" cy="152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640" y="1644650"/>
            <a:ext cx="3861950" cy="217234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975" y="3048000"/>
            <a:ext cx="2516645" cy="188241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45" y="3383231"/>
            <a:ext cx="2785110" cy="1320214"/>
          </a:xfrm>
          <a:prstGeom prst="rect">
            <a:avLst/>
          </a:prstGeom>
        </p:spPr>
      </p:pic>
      <p:pic>
        <p:nvPicPr>
          <p:cNvPr id="11" name="Google Shape;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6748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1980" y="65350"/>
            <a:ext cx="7497913" cy="493041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Для того, чтобы поисковые роботы не могли индексировать страницы веб приложения используется файл </a:t>
            </a:r>
            <a:r>
              <a:rPr lang="en-US" dirty="0">
                <a:solidFill>
                  <a:schemeClr val="bg1"/>
                </a:solidFill>
                <a:latin typeface="Montserrat ExtraBold" panose="020B0604020202020204" charset="-52"/>
              </a:rPr>
              <a:t>robots.txt</a:t>
            </a:r>
          </a:p>
          <a:p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Как правило, он хранится в корне сайте и может содержать интересную информацию, в том числе ту, которую администратор хотел спрятать от поисковых систем.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852" y="2141337"/>
            <a:ext cx="4636998" cy="2851127"/>
          </a:xfrm>
          <a:prstGeom prst="rect">
            <a:avLst/>
          </a:prstGeom>
        </p:spPr>
      </p:pic>
      <p:pic>
        <p:nvPicPr>
          <p:cNvPr id="4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355826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5298620" cy="5143500"/>
          </a:xfrm>
        </p:spPr>
        <p:txBody>
          <a:bodyPr/>
          <a:lstStyle/>
          <a:p>
            <a:pPr marL="114300" indent="0" algn="ctr"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ru-RU" b="1" dirty="0">
                <a:solidFill>
                  <a:schemeClr val="bg1"/>
                </a:solidFill>
              </a:rPr>
              <a:t>Камеры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Существует множество ресурсов с </a:t>
            </a:r>
            <a:r>
              <a:rPr lang="ru-RU" dirty="0" err="1">
                <a:solidFill>
                  <a:schemeClr val="bg1"/>
                </a:solidFill>
              </a:rPr>
              <a:t>дорками</a:t>
            </a:r>
            <a:r>
              <a:rPr lang="ru-RU" dirty="0">
                <a:solidFill>
                  <a:schemeClr val="bg1"/>
                </a:solidFill>
              </a:rPr>
              <a:t>, написанными непосредственно для камер и систем  видеонаблюдения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Для того, чтобы написать свой </a:t>
            </a: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, необходимо изучить веб приложение, предоставляемое с оборудованием и выписать все уникальные </a:t>
            </a:r>
            <a:r>
              <a:rPr lang="ru-RU" dirty="0" err="1">
                <a:solidFill>
                  <a:schemeClr val="bg1"/>
                </a:solidFill>
              </a:rPr>
              <a:t>урлы</a:t>
            </a:r>
            <a:r>
              <a:rPr lang="ru-RU" dirty="0">
                <a:solidFill>
                  <a:schemeClr val="bg1"/>
                </a:solidFill>
              </a:rPr>
              <a:t> и/или заголовки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Например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inurl:ViewerFrame?Mode</a:t>
            </a:r>
            <a:r>
              <a:rPr lang="en-US" dirty="0">
                <a:solidFill>
                  <a:schemeClr val="bg1"/>
                </a:solidFill>
              </a:rPr>
              <a:t>=Refresh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intitle</a:t>
            </a:r>
            <a:r>
              <a:rPr lang="en-US" dirty="0">
                <a:solidFill>
                  <a:schemeClr val="bg1"/>
                </a:solidFill>
              </a:rPr>
              <a:t>:"Live View / - AXIS«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https://www.exploit-db.com/ghdb/342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1194256"/>
            <a:ext cx="3486150" cy="2638425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169451" y="160338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dirty="0"/>
          </a:p>
        </p:txBody>
      </p:sp>
      <p:pic>
        <p:nvPicPr>
          <p:cNvPr id="7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3199172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5031920" cy="4930410"/>
          </a:xfrm>
        </p:spPr>
        <p:txBody>
          <a:bodyPr/>
          <a:lstStyle/>
          <a:p>
            <a:pPr marL="114300" indent="0" algn="ctr"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Various Online Devices: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Принтеры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</a:rPr>
              <a:t>освежаем </a:t>
            </a: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Заходим на устройство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Жмем по кнопкам, ходим по директориям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Выписываем уникальные словосочетания и </a:t>
            </a:r>
            <a:r>
              <a:rPr lang="ru-RU" dirty="0" err="1">
                <a:solidFill>
                  <a:schemeClr val="bg1"/>
                </a:solidFill>
              </a:rPr>
              <a:t>урлы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Проверяем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обновленный </a:t>
            </a: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inurl</a:t>
            </a:r>
            <a:r>
              <a:rPr lang="en-US" dirty="0">
                <a:solidFill>
                  <a:schemeClr val="bg1"/>
                </a:solidFill>
              </a:rPr>
              <a:t>:"</a:t>
            </a:r>
            <a:r>
              <a:rPr lang="en-US" dirty="0" err="1">
                <a:solidFill>
                  <a:schemeClr val="bg1"/>
                </a:solidFill>
              </a:rPr>
              <a:t>cgi</a:t>
            </a:r>
            <a:r>
              <a:rPr lang="en-US" dirty="0">
                <a:solidFill>
                  <a:schemeClr val="bg1"/>
                </a:solidFill>
              </a:rPr>
              <a:t>-bin/dynamic/" </a:t>
            </a:r>
            <a:r>
              <a:rPr lang="en-US" dirty="0" err="1">
                <a:solidFill>
                  <a:schemeClr val="bg1"/>
                </a:solidFill>
              </a:rPr>
              <a:t>intitle</a:t>
            </a:r>
            <a:r>
              <a:rPr lang="en-US" dirty="0">
                <a:solidFill>
                  <a:schemeClr val="bg1"/>
                </a:solidFill>
              </a:rPr>
              <a:t>:"Printer Status" </a:t>
            </a:r>
          </a:p>
          <a:p>
            <a:pPr marL="114300" indent="0">
              <a:buNone/>
            </a:pPr>
            <a:r>
              <a:rPr lang="ru-RU" b="1" dirty="0" err="1">
                <a:solidFill>
                  <a:schemeClr val="bg1"/>
                </a:solidFill>
              </a:rPr>
              <a:t>Дорк</a:t>
            </a:r>
            <a:r>
              <a:rPr lang="en-US" b="1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bg1"/>
                </a:solidFill>
              </a:rPr>
              <a:t>https://www.exploit-db.com/ghdb/4220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007" y="601405"/>
            <a:ext cx="3246889" cy="209812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4055151" y="93762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513" y="2760615"/>
            <a:ext cx="3837879" cy="2169795"/>
          </a:xfrm>
          <a:prstGeom prst="rect">
            <a:avLst/>
          </a:prstGeom>
        </p:spPr>
      </p:pic>
      <p:pic>
        <p:nvPicPr>
          <p:cNvPr id="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58356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ru-RU" b="1" dirty="0">
                <a:solidFill>
                  <a:schemeClr val="bg1"/>
                </a:solidFill>
              </a:rPr>
              <a:t>Роутеры</a:t>
            </a:r>
            <a:r>
              <a:rPr lang="en-US" b="1" dirty="0">
                <a:solidFill>
                  <a:schemeClr val="bg1"/>
                </a:solidFill>
              </a:rPr>
              <a:t>-</a:t>
            </a:r>
            <a:r>
              <a:rPr lang="ru-RU" b="1" dirty="0">
                <a:solidFill>
                  <a:schemeClr val="bg1"/>
                </a:solidFill>
              </a:rPr>
              <a:t>сделай сам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Берем свой роутер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Ищем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кривые</a:t>
            </a:r>
            <a:r>
              <a:rPr lang="en-US" dirty="0">
                <a:solidFill>
                  <a:schemeClr val="bg1"/>
                </a:solidFill>
              </a:rPr>
              <a:t>”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урлы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Проверяем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319" y="800382"/>
            <a:ext cx="5659970" cy="158965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319" y="2522048"/>
            <a:ext cx="5659970" cy="2408362"/>
          </a:xfrm>
          <a:prstGeom prst="rect">
            <a:avLst/>
          </a:prstGeom>
        </p:spPr>
      </p:pic>
      <p:pic>
        <p:nvPicPr>
          <p:cNvPr id="9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 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66366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0"/>
            <a:ext cx="876227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b="1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ru-RU" sz="1050" b="1" dirty="0">
                <a:solidFill>
                  <a:schemeClr val="bg1"/>
                </a:solidFill>
              </a:rPr>
              <a:t>	</a:t>
            </a: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Various Online Devices: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IOT </a:t>
            </a:r>
            <a:r>
              <a:rPr lang="ru-RU" dirty="0">
                <a:solidFill>
                  <a:schemeClr val="bg1"/>
                </a:solidFill>
              </a:rPr>
              <a:t>девайсы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Погодная станция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 err="1">
                <a:solidFill>
                  <a:schemeClr val="bg1"/>
                </a:solidFill>
              </a:rPr>
              <a:t>intitle</a:t>
            </a:r>
            <a:r>
              <a:rPr lang="en-US" dirty="0">
                <a:solidFill>
                  <a:schemeClr val="bg1"/>
                </a:solidFill>
              </a:rPr>
              <a:t>:"Weather Wing WS-2"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593" y="895163"/>
            <a:ext cx="4098119" cy="3033712"/>
          </a:xfrm>
          <a:prstGeom prst="rect">
            <a:avLst/>
          </a:prstGeom>
        </p:spPr>
      </p:pic>
      <p:pic>
        <p:nvPicPr>
          <p:cNvPr id="7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460762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480" y="495300"/>
            <a:ext cx="4650920" cy="443511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Various Online Devices: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IOT </a:t>
            </a:r>
            <a:r>
              <a:rPr lang="ru-RU" dirty="0">
                <a:solidFill>
                  <a:schemeClr val="bg1"/>
                </a:solidFill>
              </a:rPr>
              <a:t>девайсы - делаем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из выдачи </a:t>
            </a:r>
            <a:r>
              <a:rPr lang="ru-RU" dirty="0" err="1">
                <a:solidFill>
                  <a:schemeClr val="bg1"/>
                </a:solidFill>
              </a:rPr>
              <a:t>Шодана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Берем контроллеры со встроенными веб – серверами, например </a:t>
            </a:r>
            <a:r>
              <a:rPr lang="en-US" dirty="0" err="1">
                <a:solidFill>
                  <a:schemeClr val="bg1"/>
                </a:solidFill>
              </a:rPr>
              <a:t>Corrigo</a:t>
            </a:r>
            <a:endParaRPr lang="en-US" dirty="0">
              <a:solidFill>
                <a:schemeClr val="bg1"/>
              </a:solidFill>
            </a:endParaRP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Изучаем</a:t>
            </a: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100871" y="220762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103" y="557372"/>
            <a:ext cx="4190784" cy="28479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820" y="2462778"/>
            <a:ext cx="4204929" cy="2558356"/>
          </a:xfrm>
          <a:prstGeom prst="rect">
            <a:avLst/>
          </a:prstGeom>
        </p:spPr>
      </p:pic>
      <p:pic>
        <p:nvPicPr>
          <p:cNvPr id="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227511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0" y="336550"/>
            <a:ext cx="4724399" cy="443511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</a:rPr>
              <a:t>Various Online Devices:</a:t>
            </a: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IOT </a:t>
            </a:r>
            <a:r>
              <a:rPr lang="ru-RU" dirty="0">
                <a:solidFill>
                  <a:schemeClr val="bg1"/>
                </a:solidFill>
              </a:rPr>
              <a:t>девайсы - делаем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из выдачи </a:t>
            </a:r>
            <a:r>
              <a:rPr lang="ru-RU" dirty="0" err="1">
                <a:solidFill>
                  <a:schemeClr val="bg1"/>
                </a:solidFill>
              </a:rPr>
              <a:t>Шодана</a:t>
            </a:r>
            <a:r>
              <a:rPr lang="ru-RU" dirty="0">
                <a:solidFill>
                  <a:schemeClr val="bg1"/>
                </a:solidFill>
              </a:rPr>
              <a:t>!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3. Проваливаемся внутрь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ru-RU" dirty="0" err="1">
                <a:solidFill>
                  <a:schemeClr val="bg1"/>
                </a:solidFill>
              </a:rPr>
              <a:t>спс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Java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ru-RU" dirty="0">
                <a:solidFill>
                  <a:schemeClr val="bg1"/>
                </a:solidFill>
              </a:rPr>
              <a:t>Изучаем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5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Пишем свой </a:t>
            </a: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ru-RU" dirty="0">
                <a:solidFill>
                  <a:schemeClr val="bg1"/>
                </a:solidFill>
              </a:rPr>
              <a:t> (выдача может отличаться от выдачи </a:t>
            </a:r>
            <a:r>
              <a:rPr lang="ru-RU" dirty="0" err="1">
                <a:solidFill>
                  <a:schemeClr val="bg1"/>
                </a:solidFill>
              </a:rPr>
              <a:t>Шодана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а может-нет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AutoShape 4" descr="Картинки по запросу sw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4253758" y="-566"/>
            <a:ext cx="94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GHDB</a:t>
            </a:r>
            <a:endParaRPr lang="ru-RU" sz="20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2" y="399544"/>
            <a:ext cx="4295775" cy="130145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2707396"/>
            <a:ext cx="3201335" cy="23104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272" y="2111380"/>
            <a:ext cx="2619429" cy="290644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76687" y="1741412"/>
            <a:ext cx="37657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intext:Regulator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värmesystem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intitle:corrigo</a:t>
            </a:r>
            <a:r>
              <a:rPr lang="ru-RU" dirty="0">
                <a:solidFill>
                  <a:schemeClr val="bg1"/>
                </a:solidFill>
              </a:rPr>
              <a:t> e</a:t>
            </a:r>
          </a:p>
        </p:txBody>
      </p:sp>
      <p:pic>
        <p:nvPicPr>
          <p:cNvPr id="11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3;p15"/>
          <p:cNvSpPr txBox="1"/>
          <p:nvPr/>
        </p:nvSpPr>
        <p:spPr>
          <a:xfrm>
            <a:off x="6852538" y="92163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41437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-3451" y="0"/>
            <a:ext cx="9144000" cy="51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FTP</a:t>
            </a:r>
          </a:p>
          <a:p>
            <a:pPr marL="114300" indent="0">
              <a:buFont typeface="Arial"/>
              <a:buNone/>
            </a:pPr>
            <a:r>
              <a:rPr lang="en-US" dirty="0" err="1">
                <a:solidFill>
                  <a:schemeClr val="bg1"/>
                </a:solidFill>
              </a:rPr>
              <a:t>inurl:ftp</a:t>
            </a:r>
            <a:r>
              <a:rPr lang="en-US" dirty="0">
                <a:solidFill>
                  <a:schemeClr val="bg1"/>
                </a:solidFill>
              </a:rPr>
              <a:t>://ftp</a:t>
            </a:r>
          </a:p>
          <a:p>
            <a:pPr marL="114300" indent="0">
              <a:buNone/>
            </a:pPr>
            <a:r>
              <a:rPr lang="ru-RU" dirty="0" err="1">
                <a:solidFill>
                  <a:schemeClr val="bg1"/>
                </a:solidFill>
              </a:rPr>
              <a:t>Дорк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hlinkClick r:id="rId4"/>
              </a:rPr>
              <a:t>https://www.exploit-db.com/ghdb/5358</a:t>
            </a:r>
            <a:endParaRPr lang="en-US" dirty="0"/>
          </a:p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dirty="0">
                <a:solidFill>
                  <a:schemeClr val="bg1"/>
                </a:solidFill>
              </a:rPr>
              <a:t>MP3, </a:t>
            </a:r>
            <a:r>
              <a:rPr lang="ru-RU" altLang="ru-RU" dirty="0" err="1">
                <a:solidFill>
                  <a:schemeClr val="bg1"/>
                </a:solidFill>
              </a:rPr>
              <a:t>Movie</a:t>
            </a:r>
            <a:r>
              <a:rPr lang="ru-RU" altLang="ru-RU" dirty="0">
                <a:solidFill>
                  <a:schemeClr val="bg1"/>
                </a:solidFill>
              </a:rPr>
              <a:t>, PDF</a:t>
            </a:r>
          </a:p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dirty="0" err="1">
                <a:solidFill>
                  <a:schemeClr val="bg1"/>
                </a:solidFill>
              </a:rPr>
              <a:t>intitle</a:t>
            </a:r>
            <a:r>
              <a:rPr lang="ru-RU" altLang="ru-RU" dirty="0">
                <a:solidFill>
                  <a:schemeClr val="bg1"/>
                </a:solidFill>
              </a:rPr>
              <a:t>: </a:t>
            </a:r>
            <a:r>
              <a:rPr lang="ru-RU" altLang="ru-RU" dirty="0" err="1">
                <a:solidFill>
                  <a:schemeClr val="bg1"/>
                </a:solidFill>
              </a:rPr>
              <a:t>index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of</a:t>
            </a:r>
            <a:r>
              <a:rPr lang="ru-RU" altLang="ru-RU" dirty="0">
                <a:solidFill>
                  <a:schemeClr val="bg1"/>
                </a:solidFill>
              </a:rPr>
              <a:t> mp3</a:t>
            </a:r>
          </a:p>
          <a:p>
            <a:pPr marL="0" lvl="0" indent="0" algn="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ru-RU" altLang="ru-RU" dirty="0" err="1">
                <a:solidFill>
                  <a:schemeClr val="bg1"/>
                </a:solidFill>
              </a:rPr>
              <a:t>intitle</a:t>
            </a:r>
            <a:r>
              <a:rPr lang="ru-RU" altLang="ru-RU" dirty="0">
                <a:solidFill>
                  <a:schemeClr val="bg1"/>
                </a:solidFill>
              </a:rPr>
              <a:t>: </a:t>
            </a:r>
            <a:r>
              <a:rPr lang="ru-RU" altLang="ru-RU" dirty="0" err="1">
                <a:solidFill>
                  <a:schemeClr val="bg1"/>
                </a:solidFill>
              </a:rPr>
              <a:t>index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of</a:t>
            </a:r>
            <a:r>
              <a:rPr lang="ru-RU" altLang="ru-RU" dirty="0">
                <a:solidFill>
                  <a:schemeClr val="bg1"/>
                </a:solidFill>
              </a:rPr>
              <a:t> </a:t>
            </a:r>
            <a:r>
              <a:rPr lang="ru-RU" altLang="ru-RU" dirty="0" err="1">
                <a:solidFill>
                  <a:schemeClr val="bg1"/>
                </a:solidFill>
              </a:rPr>
              <a:t>pdf</a:t>
            </a:r>
            <a:r>
              <a:rPr lang="ru-RU" altLang="ru-RU" dirty="0">
                <a:solidFill>
                  <a:schemeClr val="bg1"/>
                </a:solidFill>
              </a:rPr>
              <a:t> </a:t>
            </a:r>
            <a:r>
              <a:rPr lang="ru-RU" altLang="ru-RU" dirty="0" err="1">
                <a:solidFill>
                  <a:schemeClr val="bg1"/>
                </a:solidFill>
              </a:rPr>
              <a:t>intext</a:t>
            </a:r>
            <a:r>
              <a:rPr lang="ru-RU" altLang="ru-RU" dirty="0">
                <a:solidFill>
                  <a:schemeClr val="bg1"/>
                </a:solidFill>
              </a:rPr>
              <a:t>: .mp4</a:t>
            </a:r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r">
              <a:buNone/>
            </a:pPr>
            <a:endParaRPr lang="ru-RU" dirty="0"/>
          </a:p>
          <a:p>
            <a:pPr marL="114300" indent="0" algn="ctr">
              <a:buNone/>
            </a:pPr>
            <a:r>
              <a:rPr lang="ru-RU" dirty="0">
                <a:solidFill>
                  <a:schemeClr val="bg1"/>
                </a:solidFill>
              </a:rPr>
              <a:t>И множество другой информации для размышления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 algn="r">
              <a:buNone/>
            </a:pPr>
            <a:endParaRPr lang="ru-RU" dirty="0"/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29" y="1094062"/>
            <a:ext cx="3923594" cy="327436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6246" y="2675676"/>
            <a:ext cx="3014397" cy="167771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893" y="1970164"/>
            <a:ext cx="2311977" cy="2571749"/>
          </a:xfrm>
          <a:prstGeom prst="rect">
            <a:avLst/>
          </a:prstGeom>
        </p:spPr>
      </p:pic>
      <p:pic>
        <p:nvPicPr>
          <p:cNvPr id="14" name="Google Shape;6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9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3446319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6459" y="14381"/>
            <a:ext cx="9144000" cy="512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buFont typeface="Arial"/>
              <a:buNone/>
            </a:pPr>
            <a:r>
              <a:rPr lang="en-US" sz="2000" b="1" dirty="0">
                <a:solidFill>
                  <a:schemeClr val="bg1"/>
                </a:solidFill>
              </a:rPr>
              <a:t>FTP</a:t>
            </a:r>
          </a:p>
          <a:p>
            <a:pPr marL="114300" indent="0" algn="ctr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</a:rPr>
              <a:t>Например, можно найти дистрибутивы Безопасного города</a:t>
            </a:r>
            <a:r>
              <a:rPr lang="en-US" dirty="0">
                <a:solidFill>
                  <a:schemeClr val="bg1"/>
                </a:solidFill>
              </a:rPr>
              <a:t>…</a:t>
            </a: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4" y="1313866"/>
            <a:ext cx="4287261" cy="3602740"/>
          </a:xfrm>
          <a:prstGeom prst="rect">
            <a:avLst/>
          </a:prstGeom>
        </p:spPr>
      </p:pic>
      <p:pic>
        <p:nvPicPr>
          <p:cNvPr id="13314" name="Picture 2" descr="Картинки по запросу &quot;интегра безопасный город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30" y="1551328"/>
            <a:ext cx="6064842" cy="332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163754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4915212" y="603640"/>
            <a:ext cx="4080869" cy="2562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None/>
            </a:pPr>
            <a:r>
              <a:rPr lang="ru-RU" dirty="0">
                <a:solidFill>
                  <a:schemeClr val="bg1"/>
                </a:solidFill>
              </a:rPr>
              <a:t>Вкратце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для </a:t>
            </a:r>
            <a:r>
              <a:rPr lang="ru-RU" dirty="0" err="1">
                <a:solidFill>
                  <a:schemeClr val="bg1"/>
                </a:solidFill>
              </a:rPr>
              <a:t>ханипотов</a:t>
            </a:r>
            <a:r>
              <a:rPr lang="ru-RU" dirty="0">
                <a:solidFill>
                  <a:schemeClr val="bg1"/>
                </a:solidFill>
              </a:rPr>
              <a:t> используются скрипты, которые генерируют на веб странице текст, соответствующий запросам через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После индексации таких веб-страниц, запросы к таким </a:t>
            </a:r>
            <a:r>
              <a:rPr lang="ru-RU" dirty="0" err="1">
                <a:solidFill>
                  <a:schemeClr val="bg1"/>
                </a:solidFill>
              </a:rPr>
              <a:t>ханипотам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агрегируются</a:t>
            </a:r>
            <a:r>
              <a:rPr lang="ru-RU" dirty="0">
                <a:solidFill>
                  <a:schemeClr val="bg1"/>
                </a:solidFill>
              </a:rPr>
              <a:t> и превращаются в статистику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 algn="just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92" y="612092"/>
            <a:ext cx="3824073" cy="120681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957042" y="146035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Honeypots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52808" y="1818910"/>
            <a:ext cx="459862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Выдержка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Злоумышленники используют поисковые системы и специальные поисковые запросы, чтобы найти уязвимые сервисы. Чтобы привлечь их,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Glastopf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 предоставляет необходимые ключевые слова (AKA "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dork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") и дополнительно извлекает их из запросов, автоматически расширяя область атаки. В результате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ханипот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 становится все более «привлекательным».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10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8635602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71" y="814701"/>
            <a:ext cx="2570879" cy="4225406"/>
          </a:xfrm>
          <a:prstGeom prst="rect">
            <a:avLst/>
          </a:prstGeom>
        </p:spPr>
      </p:pic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Текст 2"/>
          <p:cNvSpPr txBox="1">
            <a:spLocks/>
          </p:cNvSpPr>
          <p:nvPr/>
        </p:nvSpPr>
        <p:spPr>
          <a:xfrm>
            <a:off x="4612658" y="749601"/>
            <a:ext cx="4385669" cy="1785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Стул 2</a:t>
            </a: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Извлекаем из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сорцов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ботнета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дорки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репортим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репортим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репортим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, делаем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ханипот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, ищем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вооооооооот</a:t>
            </a:r>
            <a:r>
              <a:rPr lang="ru-RU" dirty="0">
                <a:solidFill>
                  <a:schemeClr val="bg1"/>
                </a:solidFill>
                <a:highlight>
                  <a:srgbClr val="000000"/>
                </a:highlight>
              </a:rPr>
              <a:t> того чувака с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ботнетом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endParaRPr lang="ru-RU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7481" y="92163"/>
            <a:ext cx="689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solidFill>
                  <a:schemeClr val="bg1"/>
                </a:solidFill>
              </a:rPr>
              <a:t>Ботнеты</a:t>
            </a:r>
            <a:endParaRPr lang="ru-RU" sz="2000" b="1" dirty="0">
              <a:solidFill>
                <a:schemeClr val="bg1"/>
              </a:solidFill>
            </a:endParaRPr>
          </a:p>
          <a:p>
            <a:pPr algn="ctr"/>
            <a:r>
              <a:rPr lang="ru-RU" sz="2000" b="1" dirty="0">
                <a:solidFill>
                  <a:schemeClr val="bg1"/>
                </a:solidFill>
              </a:rPr>
              <a:t>Существует два стула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ru-RU" sz="2000" b="1" dirty="0" err="1">
                <a:solidFill>
                  <a:schemeClr val="bg1"/>
                </a:solidFill>
              </a:rPr>
              <a:t>пруфов</a:t>
            </a:r>
            <a:r>
              <a:rPr lang="ru-RU" sz="2000" b="1" dirty="0">
                <a:solidFill>
                  <a:schemeClr val="bg1"/>
                </a:solidFill>
              </a:rPr>
              <a:t> не будет)</a:t>
            </a:r>
            <a:endParaRPr lang="ru-RU" sz="20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4036" y="815431"/>
            <a:ext cx="45986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Стул 1</a:t>
            </a: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Сбор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ботнета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 с помощью утилит, автоматизирующих поиск уязвимых хостов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дорками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, для дальнейшего «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дудоса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»</a:t>
            </a:r>
          </a:p>
          <a:p>
            <a:pPr algn="just"/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endParaRPr lang="ru-RU" sz="1800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63" y="2379400"/>
            <a:ext cx="4403695" cy="2579722"/>
          </a:xfrm>
          <a:prstGeom prst="rect">
            <a:avLst/>
          </a:prstGeom>
        </p:spPr>
      </p:pic>
      <p:pic>
        <p:nvPicPr>
          <p:cNvPr id="11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331967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Применение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учебных материалов, улучшение способностей поиска информации в целом.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закрытой информации, индексированной поисковыми роботами – поиск утечек информации.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информации о системе при проведении тестирования на проникновение на основе проиндексированной информации (баз данных, файлов конфигурации).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проиндексированных веб-интерфейсов интернета вещей (камер, систем управления).</a:t>
            </a:r>
          </a:p>
          <a:p>
            <a:pPr>
              <a:buAutoNum type="arabicPeriod"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И многое другое.</a:t>
            </a: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542376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7481" y="92163"/>
            <a:ext cx="6896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solidFill>
                  <a:schemeClr val="bg1"/>
                </a:solidFill>
              </a:rPr>
              <a:t>Ботнеты</a:t>
            </a:r>
            <a:endParaRPr lang="ru-RU" sz="2000" b="1" dirty="0">
              <a:solidFill>
                <a:schemeClr val="bg1"/>
              </a:solidFill>
            </a:endParaRPr>
          </a:p>
          <a:p>
            <a:pPr algn="ctr"/>
            <a:r>
              <a:rPr lang="ru-RU" sz="2000" b="1" dirty="0">
                <a:solidFill>
                  <a:schemeClr val="bg1"/>
                </a:solidFill>
              </a:rPr>
              <a:t>Существует два стула</a:t>
            </a:r>
            <a:r>
              <a:rPr lang="en-US" sz="2000" b="1" dirty="0">
                <a:solidFill>
                  <a:schemeClr val="bg1"/>
                </a:solidFill>
              </a:rPr>
              <a:t> (</a:t>
            </a:r>
            <a:r>
              <a:rPr lang="ru-RU" sz="2000" b="1" dirty="0" err="1">
                <a:solidFill>
                  <a:schemeClr val="bg1"/>
                </a:solidFill>
              </a:rPr>
              <a:t>пруфов</a:t>
            </a:r>
            <a:r>
              <a:rPr lang="ru-RU" sz="2000" b="1" dirty="0">
                <a:solidFill>
                  <a:schemeClr val="bg1"/>
                </a:solidFill>
              </a:rPr>
              <a:t> не будет)</a:t>
            </a:r>
            <a:endParaRPr lang="ru-RU" sz="2000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4125336" y="1692827"/>
            <a:ext cx="4028245" cy="2346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Стул </a:t>
            </a:r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Качаем известные админ-панели, делаем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, забираем </a:t>
            </a:r>
            <a:r>
              <a:rPr lang="ru-RU" dirty="0" err="1">
                <a:solidFill>
                  <a:schemeClr val="bg1"/>
                </a:solidFill>
              </a:rPr>
              <a:t>ботнеты</a:t>
            </a:r>
            <a:r>
              <a:rPr lang="ru-RU" dirty="0">
                <a:solidFill>
                  <a:schemeClr val="bg1"/>
                </a:solidFill>
              </a:rPr>
              <a:t> себе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(З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Ы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Изучаем </a:t>
            </a:r>
            <a:r>
              <a:rPr lang="ru-RU" dirty="0" err="1">
                <a:solidFill>
                  <a:schemeClr val="bg1"/>
                </a:solidFill>
              </a:rPr>
              <a:t>стотьи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Кробы</a:t>
            </a:r>
            <a:r>
              <a:rPr lang="ru-RU" dirty="0">
                <a:solidFill>
                  <a:schemeClr val="bg1"/>
                </a:solidFill>
              </a:rPr>
              <a:t>, чтобы знать, какие админ панели как </a:t>
            </a:r>
            <a:r>
              <a:rPr lang="ru-RU" dirty="0" err="1">
                <a:solidFill>
                  <a:schemeClr val="bg1"/>
                </a:solidFill>
              </a:rPr>
              <a:t>можнА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лАмАт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s://krober.biz/wp-content/uploads/2019/11/img_5dd917ffdf88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41" y="1513489"/>
            <a:ext cx="40315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6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863915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57481" y="92163"/>
            <a:ext cx="68961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Автоматизация!</a:t>
            </a:r>
            <a:endParaRPr lang="ru-RU" sz="2000" dirty="0"/>
          </a:p>
        </p:txBody>
      </p:sp>
      <p:sp>
        <p:nvSpPr>
          <p:cNvPr id="10" name="Текст 2"/>
          <p:cNvSpPr txBox="1">
            <a:spLocks/>
          </p:cNvSpPr>
          <p:nvPr/>
        </p:nvSpPr>
        <p:spPr>
          <a:xfrm>
            <a:off x="68579" y="339572"/>
            <a:ext cx="3967851" cy="475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Теперь, мой дорогой друг, ты научился пользоваться поисковиком </a:t>
            </a:r>
            <a:r>
              <a:rPr lang="ru-RU" dirty="0" err="1">
                <a:solidFill>
                  <a:schemeClr val="bg1"/>
                </a:solidFill>
              </a:rPr>
              <a:t>гугол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Для использования </a:t>
            </a:r>
            <a:r>
              <a:rPr lang="ru-RU" dirty="0" err="1">
                <a:solidFill>
                  <a:schemeClr val="bg1"/>
                </a:solidFill>
              </a:rPr>
              <a:t>дорков</a:t>
            </a:r>
            <a:r>
              <a:rPr lang="ru-RU" dirty="0">
                <a:solidFill>
                  <a:schemeClr val="bg1"/>
                </a:solidFill>
              </a:rPr>
              <a:t> есть </a:t>
            </a:r>
            <a:r>
              <a:rPr lang="ru-RU" dirty="0" err="1">
                <a:solidFill>
                  <a:schemeClr val="bg1"/>
                </a:solidFill>
              </a:rPr>
              <a:t>ТРИЛЛИАРДы</a:t>
            </a:r>
            <a:r>
              <a:rPr lang="ru-RU" dirty="0">
                <a:solidFill>
                  <a:schemeClr val="bg1"/>
                </a:solidFill>
              </a:rPr>
              <a:t> скриптов всех цветов и оттенков.</a:t>
            </a: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Но теперь ты можешь САМ найти и выбрать </a:t>
            </a:r>
            <a:r>
              <a:rPr lang="ru-RU" dirty="0" err="1">
                <a:solidFill>
                  <a:schemeClr val="bg1"/>
                </a:solidFill>
              </a:rPr>
              <a:t>тулзу</a:t>
            </a:r>
            <a:r>
              <a:rPr lang="ru-RU" dirty="0">
                <a:solidFill>
                  <a:schemeClr val="bg1"/>
                </a:solidFill>
              </a:rPr>
              <a:t> по душе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114300" indent="0" algn="just">
              <a:buFont typeface="Arial"/>
              <a:buNone/>
            </a:pPr>
            <a:r>
              <a:rPr lang="ru-RU" dirty="0">
                <a:solidFill>
                  <a:schemeClr val="bg1"/>
                </a:solidFill>
              </a:rPr>
              <a:t>Помни, что не бывает идеальных утилит, лучшие </a:t>
            </a:r>
            <a:r>
              <a:rPr lang="ru-RU" dirty="0" err="1">
                <a:solidFill>
                  <a:schemeClr val="bg1"/>
                </a:solidFill>
              </a:rPr>
              <a:t>дорки</a:t>
            </a:r>
            <a:r>
              <a:rPr lang="ru-RU" dirty="0">
                <a:solidFill>
                  <a:schemeClr val="bg1"/>
                </a:solidFill>
              </a:rPr>
              <a:t> – написанные самостоятельно под твои цели</a:t>
            </a:r>
            <a:r>
              <a:rPr lang="en-US" dirty="0">
                <a:solidFill>
                  <a:schemeClr val="bg1"/>
                </a:solidFill>
              </a:rPr>
              <a:t>.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32297">
            <a:off x="4360795" y="991223"/>
            <a:ext cx="4737735" cy="100481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33081">
            <a:off x="4177598" y="1592265"/>
            <a:ext cx="4830127" cy="10914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208" y="1808997"/>
            <a:ext cx="3137586" cy="3281163"/>
          </a:xfrm>
          <a:prstGeom prst="rect">
            <a:avLst/>
          </a:prstGeom>
        </p:spPr>
      </p:pic>
      <p:pic>
        <p:nvPicPr>
          <p:cNvPr id="9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9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917878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Текст 2"/>
          <p:cNvSpPr txBox="1">
            <a:spLocks/>
          </p:cNvSpPr>
          <p:nvPr/>
        </p:nvSpPr>
        <p:spPr>
          <a:xfrm>
            <a:off x="211743" y="297180"/>
            <a:ext cx="8527499" cy="493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Contact me: Telegram: @N3M351DA </a:t>
            </a:r>
          </a:p>
          <a:p>
            <a:pPr marL="114300" indent="0" algn="just"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Read more: Telegram : @in51d3</a:t>
            </a:r>
          </a:p>
          <a:p>
            <a:pPr marL="114300" indent="0" algn="ctr">
              <a:buFont typeface="Arial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883" y="1466538"/>
            <a:ext cx="6291331" cy="323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962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b="1" dirty="0">
                <a:solidFill>
                  <a:schemeClr val="bg1"/>
                </a:solidFill>
              </a:rPr>
              <a:t>Материалы</a:t>
            </a:r>
          </a:p>
          <a:p>
            <a:pPr>
              <a:buFont typeface="Arial"/>
              <a:buAutoNum type="arabicPeriod"/>
            </a:pPr>
            <a:r>
              <a:rPr lang="ru-RU" dirty="0"/>
              <a:t>[Статья] </a:t>
            </a:r>
            <a:r>
              <a:rPr lang="en-GB" dirty="0"/>
              <a:t>Google Dorks \ </a:t>
            </a:r>
            <a:r>
              <a:rPr lang="ru-RU" dirty="0"/>
              <a:t>Гугл </a:t>
            </a:r>
            <a:r>
              <a:rPr lang="ru-RU" dirty="0" err="1"/>
              <a:t>Дорки</a:t>
            </a:r>
            <a:r>
              <a:rPr lang="en-US" dirty="0"/>
              <a:t> </a:t>
            </a:r>
            <a:r>
              <a:rPr lang="en-GB" dirty="0">
                <a:hlinkClick r:id="rId4"/>
              </a:rPr>
              <a:t>https://forum.antichat.ru/threads/425256/</a:t>
            </a:r>
            <a:endParaRPr lang="ru-RU" dirty="0"/>
          </a:p>
          <a:p>
            <a:pPr>
              <a:buFont typeface="Arial"/>
              <a:buAutoNum type="arabicPeriod"/>
            </a:pPr>
            <a:r>
              <a:rPr lang="ru-RU" dirty="0"/>
              <a:t>Ищем уязвимости с помощью </a:t>
            </a:r>
            <a:r>
              <a:rPr lang="en-GB" dirty="0"/>
              <a:t>google</a:t>
            </a:r>
            <a:r>
              <a:rPr lang="ru-RU" dirty="0"/>
              <a:t> </a:t>
            </a:r>
            <a:r>
              <a:rPr lang="en-GB" dirty="0">
                <a:hlinkClick r:id="rId5"/>
              </a:rPr>
              <a:t>https://habr.com/ru/post/283210/</a:t>
            </a:r>
            <a:endParaRPr lang="ru-RU" b="1" dirty="0"/>
          </a:p>
          <a:p>
            <a:pPr>
              <a:buFont typeface="Arial"/>
              <a:buAutoNum type="arabicPeriod"/>
            </a:pPr>
            <a:r>
              <a:rPr lang="en-GB" dirty="0"/>
              <a:t>Exploring Google Hacking Techniques</a:t>
            </a:r>
            <a:r>
              <a:rPr lang="ru-RU" dirty="0"/>
              <a:t> </a:t>
            </a:r>
            <a:r>
              <a:rPr lang="en-GB" dirty="0">
                <a:hlinkClick r:id="rId6"/>
              </a:rPr>
              <a:t>https://securitytrails.com/blog/google-hacking-techniques</a:t>
            </a:r>
            <a:endParaRPr lang="en-GB" dirty="0"/>
          </a:p>
          <a:p>
            <a:pPr>
              <a:buFont typeface="Arial"/>
              <a:buAutoNum type="arabicPeriod"/>
            </a:pPr>
            <a:r>
              <a:rPr lang="en-US" dirty="0">
                <a:hlinkClick r:id="rId7"/>
              </a:rPr>
              <a:t>https://ufonet.03c8.net/</a:t>
            </a:r>
            <a:endParaRPr lang="ru-RU" dirty="0"/>
          </a:p>
          <a:p>
            <a:pPr>
              <a:buFont typeface="Arial"/>
              <a:buAutoNum type="arabicPeriod"/>
            </a:pPr>
            <a:r>
              <a:rPr lang="en-US" dirty="0">
                <a:hlinkClick r:id="rId8"/>
              </a:rPr>
              <a:t>https://github.com/Ekultek/Zeus-Scanner</a:t>
            </a:r>
            <a:endParaRPr lang="ru-RU" dirty="0"/>
          </a:p>
          <a:p>
            <a:pPr>
              <a:buFont typeface="Arial"/>
              <a:buAutoNum type="arabicPeriod"/>
            </a:pPr>
            <a:r>
              <a:rPr lang="en-US" dirty="0">
                <a:hlinkClick r:id="rId9"/>
              </a:rPr>
              <a:t>https://github.com/AlisamTechnology/ATSCAN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>
              <a:buFont typeface="Arial"/>
              <a:buAutoNum type="arabicPeriod"/>
            </a:pPr>
            <a:endParaRPr lang="en-GB" dirty="0"/>
          </a:p>
          <a:p>
            <a:pPr>
              <a:buAutoNum type="arabicPeriod"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 smtClean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22527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Основные операторы</a:t>
            </a: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INURL: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будет проводиться только в адресе страницы.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SITE: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только на определенном сайте включая его 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поддомены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.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INTEXT: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только в тексте документа.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FILETYPE: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 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или </a:t>
            </a: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EXT: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по расширению файла. Можно искать фото, архивы, текстовые файлы, базы данных и прочее.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40103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Основные операторы</a:t>
            </a: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INTITLE: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по сайтам между тегами (&lt;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title&gt;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Найдем этот текст&lt;/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title&gt;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)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SIZE: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по размеру файлов\страниц.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size:512000 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найдёт контент, б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o</a:t>
            </a:r>
            <a:r>
              <a:rPr lang="ru-RU" dirty="0" err="1">
                <a:solidFill>
                  <a:schemeClr val="bg1"/>
                </a:solidFill>
                <a:latin typeface="Montserrat ExtraBold" panose="020B0604020202020204" charset="-52"/>
              </a:rPr>
              <a:t>льше</a:t>
            </a: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, чем 500 кбайт.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CACHE: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Находит копию страницы, даже если эта страница уже недоступна по адресу в интернете или изменила свое содержание. Эта команда ищет в кэше 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>Google.</a:t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154700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" y="92164"/>
            <a:ext cx="9014460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Основные операторы</a:t>
            </a: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INFO: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Покажет страницу, содержащую ссылки на варианты поиска: поиск по похожим страницам, обратные ссылки, и страницы, содержащие такую же ссылку.</a:t>
            </a: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LINK: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Возвращает список страниц, которые ссылаются на заданный сайт.</a:t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en-GB" b="1" dirty="0">
                <a:solidFill>
                  <a:schemeClr val="bg1"/>
                </a:solidFill>
                <a:latin typeface="Montserrat ExtraBold" panose="020B0604020202020204" charset="-52"/>
              </a:rPr>
              <a:t>RELATED:</a:t>
            </a:r>
            <a: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  <a:t/>
            </a:r>
            <a:br>
              <a:rPr lang="en-GB" dirty="0">
                <a:solidFill>
                  <a:schemeClr val="bg1"/>
                </a:solidFill>
                <a:latin typeface="Montserrat ExtraBold" panose="020B0604020202020204" charset="-52"/>
              </a:rPr>
            </a:b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Поиск страниц похожих на эту.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en-US" b="1" dirty="0">
                <a:solidFill>
                  <a:schemeClr val="bg1"/>
                </a:solidFill>
                <a:latin typeface="Montserrat ExtraBold" panose="020B0604020202020204" charset="-52"/>
              </a:rPr>
              <a:t>DEFINE: </a:t>
            </a:r>
            <a:endParaRPr lang="ru-RU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r>
              <a:rPr lang="ru-RU" dirty="0">
                <a:solidFill>
                  <a:schemeClr val="bg1"/>
                </a:solidFill>
                <a:latin typeface="Montserrat ExtraBold" panose="020B0604020202020204" charset="-52"/>
              </a:rPr>
              <a:t>Показать определение слова.</a:t>
            </a:r>
            <a:endParaRPr lang="ru-RU" b="1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endParaRPr lang="en-US" dirty="0">
              <a:solidFill>
                <a:schemeClr val="bg1"/>
              </a:solidFill>
              <a:latin typeface="Montserrat ExtraBold" panose="020B0604020202020204" charset="-52"/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  <a:latin typeface="Montserrat ExtraBold" panose="020B0604020202020204" charset="-52"/>
            </a:endParaRPr>
          </a:p>
        </p:txBody>
      </p:sp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29483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-74091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Основные операторы</a:t>
            </a: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0B3452-7E75-5F4B-A36C-28A7E9070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148765"/>
              </p:ext>
            </p:extLst>
          </p:nvPr>
        </p:nvGraphicFramePr>
        <p:xfrm>
          <a:off x="187061" y="683350"/>
          <a:ext cx="8645238" cy="4225466"/>
        </p:xfrm>
        <a:graphic>
          <a:graphicData uri="http://schemas.openxmlformats.org/drawingml/2006/table">
            <a:tbl>
              <a:tblPr>
                <a:tableStyleId>{37CE84F3-28C3-443E-9E96-99CF82512B78}</a:tableStyleId>
              </a:tblPr>
              <a:tblGrid>
                <a:gridCol w="507077">
                  <a:extLst>
                    <a:ext uri="{9D8B030D-6E8A-4147-A177-3AD203B41FA5}">
                      <a16:colId xmlns:a16="http://schemas.microsoft.com/office/drawing/2014/main" val="970205505"/>
                    </a:ext>
                  </a:extLst>
                </a:gridCol>
                <a:gridCol w="1845425">
                  <a:extLst>
                    <a:ext uri="{9D8B030D-6E8A-4147-A177-3AD203B41FA5}">
                      <a16:colId xmlns:a16="http://schemas.microsoft.com/office/drawing/2014/main" val="72775380"/>
                    </a:ext>
                  </a:extLst>
                </a:gridCol>
                <a:gridCol w="6292736">
                  <a:extLst>
                    <a:ext uri="{9D8B030D-6E8A-4147-A177-3AD203B41FA5}">
                      <a16:colId xmlns:a16="http://schemas.microsoft.com/office/drawing/2014/main" val="2983054654"/>
                    </a:ext>
                  </a:extLst>
                </a:gridCol>
              </a:tblGrid>
              <a:tr h="744270"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“</a:t>
                      </a:r>
                      <a:br>
                        <a:rPr lang="ru-RU" sz="1600" dirty="0">
                          <a:effectLst/>
                          <a:latin typeface="Montserrat ExtraBold" panose="020B0604020202020204" charset="-52"/>
                        </a:rPr>
                      </a:br>
                      <a:endParaRPr lang="ru-RU" sz="1600" dirty="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Точная фраза</a:t>
                      </a:r>
                      <a:br>
                        <a:rPr lang="ru-RU" sz="1600" dirty="0">
                          <a:effectLst/>
                          <a:latin typeface="Montserrat ExtraBold" panose="020B0604020202020204" charset="-52"/>
                        </a:rPr>
                      </a:br>
                      <a:endParaRPr lang="ru-RU" sz="1600" dirty="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intitle:«</a:t>
                      </a:r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RouterOS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 router configuration page» 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поиск роутеров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892848"/>
                  </a:ext>
                </a:extLst>
              </a:tr>
              <a:tr h="744270"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  <a:latin typeface="Montserrat ExtraBold" panose="020B0604020202020204" charset="-52"/>
                        </a:rPr>
                        <a:t>*</a:t>
                      </a:r>
                      <a:br>
                        <a:rPr lang="ru-RU" sz="1600">
                          <a:effectLst/>
                          <a:latin typeface="Montserrat ExtraBold" panose="020B0604020202020204" charset="-52"/>
                        </a:rPr>
                      </a:br>
                      <a:endParaRPr lang="ru-RU" sz="160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Любой текст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inurl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:«</a:t>
                      </a:r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bitrix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*</a:t>
                      </a:r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mcart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» 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поиск сайтов на </a:t>
                      </a:r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bitrix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с уязвимым модулем </a:t>
                      </a:r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mcart</a:t>
                      </a:r>
                      <a:endParaRPr lang="en-GB" sz="1600" dirty="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496957"/>
                  </a:ext>
                </a:extLst>
              </a:tr>
              <a:tr h="478766"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.</a:t>
                      </a:r>
                      <a:br>
                        <a:rPr lang="ru-RU" sz="1600" dirty="0">
                          <a:effectLst/>
                          <a:latin typeface="Montserrat ExtraBold" panose="020B0604020202020204" charset="-52"/>
                        </a:rPr>
                      </a:br>
                      <a:endParaRPr lang="ru-RU" sz="1600" dirty="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(точка) Любой символ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Index.of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аналогично запросу 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index of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574719"/>
                  </a:ext>
                </a:extLst>
              </a:tr>
              <a:tr h="679054"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  <a:latin typeface="Montserrat ExtraBold" panose="020B0604020202020204" charset="-52"/>
                        </a:rPr>
                        <a:t>-</a:t>
                      </a:r>
                      <a:br>
                        <a:rPr lang="ru-RU" sz="1600">
                          <a:effectLst/>
                          <a:latin typeface="Montserrat ExtraBold" panose="020B0604020202020204" charset="-52"/>
                        </a:rPr>
                      </a:br>
                      <a:endParaRPr lang="ru-RU" sz="160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Исключить слово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error –warning  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показать все страницы, где есть 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error,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но нет 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warning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50426"/>
                  </a:ext>
                </a:extLst>
              </a:tr>
              <a:tr h="744270"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..</a:t>
                      </a:r>
                      <a:br>
                        <a:rPr lang="ru-RU" sz="1600" dirty="0">
                          <a:effectLst/>
                          <a:latin typeface="Montserrat ExtraBold" panose="020B0604020202020204" charset="-52"/>
                        </a:rPr>
                      </a:br>
                      <a:endParaRPr lang="ru-RU" sz="1600" dirty="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(две точки) Диапазон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cve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 2006..2016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показать уязвимости по годам начиная с 2006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147433"/>
                  </a:ext>
                </a:extLst>
              </a:tr>
              <a:tr h="744270">
                <a:tc>
                  <a:txBody>
                    <a:bodyPr/>
                    <a:lstStyle/>
                    <a:p>
                      <a:pPr fontAlgn="t"/>
                      <a:r>
                        <a:rPr lang="ru-RU" sz="1600">
                          <a:effectLst/>
                          <a:latin typeface="Montserrat ExtraBold" panose="020B0604020202020204" charset="-52"/>
                        </a:rPr>
                        <a:t>|</a:t>
                      </a:r>
                      <a:br>
                        <a:rPr lang="ru-RU" sz="1600">
                          <a:effectLst/>
                          <a:latin typeface="Montserrat ExtraBold" panose="020B0604020202020204" charset="-52"/>
                        </a:rPr>
                      </a:br>
                      <a:endParaRPr lang="ru-RU" sz="1600">
                        <a:effectLst/>
                        <a:latin typeface="Montserrat ExtraBold" panose="020B0604020202020204" charset="-52"/>
                      </a:endParaRP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Логическое «или»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 err="1">
                          <a:effectLst/>
                          <a:latin typeface="Montserrat ExtraBold" panose="020B0604020202020204" charset="-52"/>
                        </a:rPr>
                        <a:t>linux</a:t>
                      </a:r>
                      <a:r>
                        <a:rPr lang="en-GB" sz="1600" dirty="0">
                          <a:effectLst/>
                          <a:latin typeface="Montserrat ExtraBold" panose="020B0604020202020204" charset="-52"/>
                        </a:rPr>
                        <a:t> | windows  — </a:t>
                      </a:r>
                      <a:r>
                        <a:rPr lang="ru-RU" sz="1600" dirty="0">
                          <a:effectLst/>
                          <a:latin typeface="Montserrat ExtraBold" panose="020B0604020202020204" charset="-52"/>
                        </a:rPr>
                        <a:t>показать страницы, где встречается либо первое либо второе слово</a:t>
                      </a:r>
                    </a:p>
                  </a:txBody>
                  <a:tcPr marL="65321" marR="65321" marT="32661" marB="4899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0296072"/>
                  </a:ext>
                </a:extLst>
              </a:tr>
            </a:tbl>
          </a:graphicData>
        </a:graphic>
      </p:graphicFrame>
      <p:pic>
        <p:nvPicPr>
          <p:cNvPr id="4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365502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04800" y="92164"/>
            <a:ext cx="8527499" cy="4930410"/>
          </a:xfrm>
        </p:spPr>
        <p:txBody>
          <a:bodyPr/>
          <a:lstStyle/>
          <a:p>
            <a:pPr marL="114300" indent="0" algn="ctr">
              <a:buNone/>
            </a:pPr>
            <a:r>
              <a:rPr lang="ru-RU" sz="2000" b="1" dirty="0">
                <a:solidFill>
                  <a:schemeClr val="bg1"/>
                </a:solidFill>
                <a:latin typeface="Montserrat ExtraBold" panose="020B0604020202020204" charset="-52"/>
              </a:rPr>
              <a:t>Различия в поисковой выдаче</a:t>
            </a:r>
          </a:p>
          <a:p>
            <a:pPr marL="114300" indent="0">
              <a:buNone/>
            </a:pPr>
            <a:endParaRPr lang="ru-RU" b="1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114300" indent="0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0A0CF-A9C7-B24E-9E26-F3A7AB3A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441" y="2577394"/>
            <a:ext cx="4418215" cy="247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53026-4FB1-B74E-A0B5-3A66D3D65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503" y="746617"/>
            <a:ext cx="6104993" cy="1693402"/>
          </a:xfrm>
          <a:prstGeom prst="rect">
            <a:avLst/>
          </a:prstGeom>
        </p:spPr>
      </p:pic>
      <p:pic>
        <p:nvPicPr>
          <p:cNvPr id="6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3638" y="92163"/>
            <a:ext cx="574400" cy="5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6875" y="65350"/>
            <a:ext cx="618000" cy="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3;p15"/>
          <p:cNvSpPr txBox="1"/>
          <p:nvPr/>
        </p:nvSpPr>
        <p:spPr>
          <a:xfrm>
            <a:off x="6800850" y="228600"/>
            <a:ext cx="1567500" cy="45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r"/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[</a:t>
            </a:r>
            <a:r>
              <a:rPr lang="en-US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GoogleHacking</a:t>
            </a: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]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dc7495.org</a:t>
            </a: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798471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5899</TotalTime>
  <Words>967</Words>
  <Application>Microsoft Office PowerPoint</Application>
  <PresentationFormat>Экран (16:9)</PresentationFormat>
  <Paragraphs>646</Paragraphs>
  <Slides>43</Slides>
  <Notes>43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50" baseType="lpstr">
      <vt:lpstr>Arial</vt:lpstr>
      <vt:lpstr>Montserrat SemiBold</vt:lpstr>
      <vt:lpstr>Montserrat</vt:lpstr>
      <vt:lpstr>Arial</vt:lpstr>
      <vt:lpstr>Montserrat Light</vt:lpstr>
      <vt:lpstr>Montserrat ExtraBold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Александра Антипина</dc:creator>
  <cp:lastModifiedBy>Александра Антипина</cp:lastModifiedBy>
  <cp:revision>97</cp:revision>
  <dcterms:modified xsi:type="dcterms:W3CDTF">2020-02-26T10:41:52Z</dcterms:modified>
</cp:coreProperties>
</file>